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3.xml" ContentType="application/vnd.openxmlformats-officedocument.presentationml.notesSlide+xml"/>
  <Override PartName="/ppt/tags/tag471.xml" ContentType="application/vnd.openxmlformats-officedocument.presentationml.tags+xml"/>
  <Override PartName="/ppt/notesSlides/notesSlide4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5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6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7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8.xml" ContentType="application/vnd.openxmlformats-officedocument.presentationml.notesSlide+xml"/>
  <Override PartName="/ppt/tags/tag486.xml" ContentType="application/vnd.openxmlformats-officedocument.presentationml.tags+xml"/>
  <Override PartName="/ppt/notesSlides/notesSlide9.xml" ContentType="application/vnd.openxmlformats-officedocument.presentationml.notesSlide+xml"/>
  <Override PartName="/ppt/tags/tag487.xml" ContentType="application/vnd.openxmlformats-officedocument.presentationml.tags+xml"/>
  <Override PartName="/ppt/notesSlides/notesSlide10.xml" ContentType="application/vnd.openxmlformats-officedocument.presentationml.notesSlide+xml"/>
  <Override PartName="/ppt/tags/tag488.xml" ContentType="application/vnd.openxmlformats-officedocument.presentationml.tags+xml"/>
  <Override PartName="/ppt/notesSlides/notesSlide11.xml" ContentType="application/vnd.openxmlformats-officedocument.presentationml.notesSlide+xml"/>
  <Override PartName="/ppt/tags/tag489.xml" ContentType="application/vnd.openxmlformats-officedocument.presentationml.tags+xml"/>
  <Override PartName="/ppt/notesSlides/notesSlide12.xml" ContentType="application/vnd.openxmlformats-officedocument.presentationml.notesSlide+xml"/>
  <Override PartName="/ppt/tags/tag490.xml" ContentType="application/vnd.openxmlformats-officedocument.presentationml.tags+xml"/>
  <Override PartName="/ppt/notesSlides/notesSlide13.xml" ContentType="application/vnd.openxmlformats-officedocument.presentationml.notesSlide+xml"/>
  <Override PartName="/ppt/tags/tag491.xml" ContentType="application/vnd.openxmlformats-officedocument.presentationml.tags+xml"/>
  <Override PartName="/ppt/notesSlides/notesSlide14.xml" ContentType="application/vnd.openxmlformats-officedocument.presentationml.notesSlide+xml"/>
  <Override PartName="/ppt/tags/tag492.xml" ContentType="application/vnd.openxmlformats-officedocument.presentationml.tags+xml"/>
  <Override PartName="/ppt/notesSlides/notesSlide15.xml" ContentType="application/vnd.openxmlformats-officedocument.presentationml.notesSlide+xml"/>
  <Override PartName="/ppt/tags/tag493.xml" ContentType="application/vnd.openxmlformats-officedocument.presentationml.tags+xml"/>
  <Override PartName="/ppt/notesSlides/notesSlide16.xml" ContentType="application/vnd.openxmlformats-officedocument.presentationml.notesSlide+xml"/>
  <Override PartName="/ppt/tags/tag494.xml" ContentType="application/vnd.openxmlformats-officedocument.presentationml.tags+xml"/>
  <Override PartName="/ppt/notesSlides/notesSlide17.xml" ContentType="application/vnd.openxmlformats-officedocument.presentationml.notesSlide+xml"/>
  <Override PartName="/ppt/tags/tag495.xml" ContentType="application/vnd.openxmlformats-officedocument.presentationml.tags+xml"/>
  <Override PartName="/ppt/notesSlides/notesSlide18.xml" ContentType="application/vnd.openxmlformats-officedocument.presentationml.notesSlide+xml"/>
  <Override PartName="/ppt/tags/tag496.xml" ContentType="application/vnd.openxmlformats-officedocument.presentationml.tags+xml"/>
  <Override PartName="/ppt/notesSlides/notesSlide19.xml" ContentType="application/vnd.openxmlformats-officedocument.presentationml.notesSlide+xml"/>
  <Override PartName="/ppt/tags/tag49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9" r:id="rId2"/>
    <p:sldMasterId id="2147483700" r:id="rId3"/>
  </p:sldMasterIdLst>
  <p:notesMasterIdLst>
    <p:notesMasterId r:id="rId41"/>
  </p:notesMasterIdLst>
  <p:sldIdLst>
    <p:sldId id="256" r:id="rId4"/>
    <p:sldId id="300" r:id="rId5"/>
    <p:sldId id="257" r:id="rId6"/>
    <p:sldId id="259" r:id="rId7"/>
    <p:sldId id="264" r:id="rId8"/>
    <p:sldId id="266" r:id="rId9"/>
    <p:sldId id="273" r:id="rId10"/>
    <p:sldId id="301" r:id="rId11"/>
    <p:sldId id="276" r:id="rId12"/>
    <p:sldId id="283" r:id="rId13"/>
    <p:sldId id="322" r:id="rId14"/>
    <p:sldId id="332" r:id="rId15"/>
    <p:sldId id="333" r:id="rId16"/>
    <p:sldId id="327" r:id="rId17"/>
    <p:sldId id="330" r:id="rId18"/>
    <p:sldId id="326" r:id="rId19"/>
    <p:sldId id="324" r:id="rId20"/>
    <p:sldId id="334" r:id="rId21"/>
    <p:sldId id="328" r:id="rId22"/>
    <p:sldId id="331" r:id="rId23"/>
    <p:sldId id="335" r:id="rId24"/>
    <p:sldId id="307" r:id="rId25"/>
    <p:sldId id="340" r:id="rId26"/>
    <p:sldId id="304" r:id="rId27"/>
    <p:sldId id="305" r:id="rId28"/>
    <p:sldId id="306" r:id="rId29"/>
    <p:sldId id="344" r:id="rId30"/>
    <p:sldId id="345" r:id="rId31"/>
    <p:sldId id="349" r:id="rId32"/>
    <p:sldId id="350" r:id="rId33"/>
    <p:sldId id="346" r:id="rId34"/>
    <p:sldId id="347" r:id="rId35"/>
    <p:sldId id="352" r:id="rId36"/>
    <p:sldId id="353" r:id="rId37"/>
    <p:sldId id="354" r:id="rId38"/>
    <p:sldId id="342" r:id="rId39"/>
    <p:sldId id="343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24"/>
  </p:normalViewPr>
  <p:slideViewPr>
    <p:cSldViewPr snapToGrid="0">
      <p:cViewPr varScale="1">
        <p:scale>
          <a:sx n="88" d="100"/>
          <a:sy n="88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60559c4fc0d28221de0d50d?source=quiz_shar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1c12cc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1c12cc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D93E-BBE4-3F79-71DB-D7812618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85B873-18EE-8786-848B-DED7B917A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A02FF4-46EA-74A2-A4F3-67EAF0741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15B63F-84C1-9B1B-E5F8-28F54F513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93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7F74-49B9-EC53-07A1-4DE8896C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CD9D21-A3F4-8D65-8669-07492D07E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0E9B6A-57E8-F115-43EF-5AC423C82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5D55DD-A1D5-79FA-B712-9C3B5E446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546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819A-CDAF-BFDA-93EA-26AD5C6D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97371F-15B6-BF60-2884-78BBF7A64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E48763-BF71-E0C4-1294-B5421652E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CB235B-F42A-AA7F-DB35-0A591850D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277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D7C7C-F8B9-EEC0-BDAE-A146E41A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CF3A41-D249-A859-7D86-AE0BE7573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F72EAF-7641-2D35-C4D2-E4458EDA9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94AA27-11D3-8879-1D60-A58DA6F36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64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D6A0-FF2B-1DEC-9520-47033E7AA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4EA727-2ADE-9EFC-0541-8E5E3115D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C2200A-6C54-C932-E0C5-4CFE0E15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2E3C6C-0465-B8C7-89A9-E418F3019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1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63FC-2EF5-3030-75D1-034CE4E3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5AF2A4-39B8-E4DD-ED19-F96D047BE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1E37E0-EC77-5B75-3940-E7D44A13B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A17521-5A4A-AE54-11EB-90CA525BF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5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9C664-6787-E955-B1B5-C36878E8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79C1457-6ED3-9E3C-11DA-449756FF3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D54AFF-A413-67F2-5992-DC111B5E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A6F95-4F98-4159-9BC5-9C16F459A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54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19613-1135-5556-29FB-0CFD883D7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DA7556-FB54-FC77-274C-D0AB2B518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D57DAB-2536-0C35-0704-E9CC3DF80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D2E4FA-F0DA-2524-DDAB-FBFC635D0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9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D93E-BBE4-3F79-71DB-D7812618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85B873-18EE-8786-848B-DED7B917A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A02FF4-46EA-74A2-A4F3-67EAF0741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15B63F-84C1-9B1B-E5F8-28F54F513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9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https://quizizz.com/admin/quiz/660559c4fc0d28221de0d50d?source=quiz_share</a:t>
            </a:r>
            <a:endParaRPr lang="en-US" altLang="zh-CN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D7C7C-F8B9-EEC0-BDAE-A146E41A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CF3A41-D249-A859-7D86-AE0BE7573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F72EAF-7641-2D35-C4D2-E4458EDA9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94AA27-11D3-8879-1D60-A58DA6F36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46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4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zh-CN" dirty="0"/>
              <a:t>https://quizizz.com/admin/quiz/67f915afb7455dcd2995526b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6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33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slideMaster" Target="../slideMasters/slideMaster2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2" Type="http://schemas.openxmlformats.org/officeDocument/2006/relationships/tags" Target="../tags/tag310.xml"/><Relationship Id="rId16" Type="http://schemas.openxmlformats.org/officeDocument/2006/relationships/slideMaster" Target="../slideMasters/slideMaster2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10" Type="http://schemas.openxmlformats.org/officeDocument/2006/relationships/tags" Target="../tags/tag318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4" Type="http://schemas.openxmlformats.org/officeDocument/2006/relationships/tags" Target="../tags/tag342.xml"/><Relationship Id="rId9" Type="http://schemas.openxmlformats.org/officeDocument/2006/relationships/tags" Target="../tags/tag3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5" Type="http://schemas.openxmlformats.org/officeDocument/2006/relationships/tags" Target="../tags/tag355.xml"/><Relationship Id="rId10" Type="http://schemas.openxmlformats.org/officeDocument/2006/relationships/tags" Target="../tags/tag360.xml"/><Relationship Id="rId4" Type="http://schemas.openxmlformats.org/officeDocument/2006/relationships/tags" Target="../tags/tag354.xml"/><Relationship Id="rId9" Type="http://schemas.openxmlformats.org/officeDocument/2006/relationships/tags" Target="../tags/tag35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10" Type="http://schemas.openxmlformats.org/officeDocument/2006/relationships/tags" Target="../tags/tag37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3.xml"/><Relationship Id="rId9" Type="http://schemas.openxmlformats.org/officeDocument/2006/relationships/tags" Target="../tags/tag38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0" Type="http://schemas.openxmlformats.org/officeDocument/2006/relationships/tags" Target="../tags/tag421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5" Type="http://schemas.openxmlformats.org/officeDocument/2006/relationships/tags" Target="../tags/tag428.xml"/><Relationship Id="rId10" Type="http://schemas.openxmlformats.org/officeDocument/2006/relationships/tags" Target="../tags/tag433.xml"/><Relationship Id="rId4" Type="http://schemas.openxmlformats.org/officeDocument/2006/relationships/tags" Target="../tags/tag427.xml"/><Relationship Id="rId9" Type="http://schemas.openxmlformats.org/officeDocument/2006/relationships/tags" Target="../tags/tag43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0" Type="http://schemas.openxmlformats.org/officeDocument/2006/relationships/tags" Target="../tags/tag445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52.xml"/><Relationship Id="rId9" Type="http://schemas.openxmlformats.org/officeDocument/2006/relationships/tags" Target="../tags/tag45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11" name="组合 10"/>
              <p:cNvGrpSpPr/>
              <p:nvPr userDrawn="1">
                <p:custDataLst>
                  <p:tags r:id="rId11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12" name="矩形 11"/>
                <p:cNvSpPr/>
                <p:nvPr userDrawn="1">
                  <p:custDataLst>
                    <p:tags r:id="rId13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 userDrawn="1">
                  <p:custDataLst>
                    <p:tags r:id="rId14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5" name="菱形 24"/>
                <p:cNvSpPr/>
                <p:nvPr userDrawn="1">
                  <p:custDataLst>
                    <p:tags r:id="rId15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 fontScale="25000" lnSpcReduction="20000"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9" name="组合 18"/>
                <p:cNvGrpSpPr/>
                <p:nvPr userDrawn="1">
                  <p:custDataLst>
                    <p:tags r:id="rId16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20" name="菱形 19"/>
                  <p:cNvSpPr/>
                  <p:nvPr userDrawn="1">
                    <p:custDataLst>
                      <p:tags r:id="rId17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1" name="菱形 20"/>
                  <p:cNvSpPr/>
                  <p:nvPr userDrawn="1">
                    <p:custDataLst>
                      <p:tags r:id="rId18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2" name="菱形 21"/>
                  <p:cNvSpPr/>
                  <p:nvPr userDrawn="1">
                    <p:custDataLst>
                      <p:tags r:id="rId19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sp>
            <p:nvSpPr>
              <p:cNvPr id="8" name="圆角矩形 7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9" name="五边形 6"/>
            <p:cNvSpPr/>
            <p:nvPr userDrawn="1">
              <p:custDataLst>
                <p:tags r:id="rId10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3328201" y="4283393"/>
            <a:ext cx="2520000" cy="48514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30000"/>
              </a:lnSpc>
              <a:spcAft>
                <a:spcPts val="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593022" y="2149048"/>
            <a:ext cx="7005956" cy="134447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2592705" y="3553460"/>
            <a:ext cx="7005320" cy="48514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291496" y="4286643"/>
            <a:ext cx="2520000" cy="478640"/>
          </a:xfrm>
        </p:spPr>
        <p:txBody>
          <a:bodyPr lIns="90000" tIns="46800" rIns="90000" bIns="4680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6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25" name="组合 24"/>
              <p:cNvGrpSpPr/>
              <p:nvPr userDrawn="1">
                <p:custDataLst>
                  <p:tags r:id="rId10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27" name="矩形 26"/>
                <p:cNvSpPr/>
                <p:nvPr userDrawn="1">
                  <p:custDataLst>
                    <p:tags r:id="rId12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 userDrawn="1">
                  <p:custDataLst>
                    <p:tags r:id="rId13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菱形 28"/>
                <p:cNvSpPr/>
                <p:nvPr userDrawn="1">
                  <p:custDataLst>
                    <p:tags r:id="rId14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0" name="组合 29"/>
                <p:cNvGrpSpPr/>
                <p:nvPr userDrawn="1">
                  <p:custDataLst>
                    <p:tags r:id="rId15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31" name="菱形 30"/>
                  <p:cNvSpPr/>
                  <p:nvPr userDrawn="1">
                    <p:custDataLst>
                      <p:tags r:id="rId16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菱形 31"/>
                  <p:cNvSpPr/>
                  <p:nvPr userDrawn="1">
                    <p:custDataLst>
                      <p:tags r:id="rId17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菱形 32"/>
                  <p:cNvSpPr/>
                  <p:nvPr userDrawn="1">
                    <p:custDataLst>
                      <p:tags r:id="rId18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6" name="圆角矩形 7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五边形 6"/>
            <p:cNvSpPr/>
            <p:nvPr userDrawn="1">
              <p:custDataLst>
                <p:tags r:id="rId9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93023" y="2000251"/>
            <a:ext cx="7005955" cy="149132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979820" y="4079895"/>
            <a:ext cx="2232360" cy="481249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2593022" y="3539541"/>
            <a:ext cx="7005955" cy="481249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9" name="菱形 18"/>
            <p:cNvSpPr/>
            <p:nvPr userDrawn="1">
              <p:custDataLst>
                <p:tags r:id="rId7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 userDrawn="1">
              <p:custDataLst>
                <p:tags r:id="rId8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菱形 20"/>
            <p:cNvSpPr/>
            <p:nvPr userDrawn="1">
              <p:custDataLst>
                <p:tags r:id="rId9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五边形 4"/>
          <p:cNvSpPr/>
          <p:nvPr userDrawn="1">
            <p:custDataLst>
              <p:tags r:id="rId2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>
            <p:custDataLst>
              <p:tags r:id="rId1"/>
            </p:custDataLst>
          </p:nvPr>
        </p:nvSpPr>
        <p:spPr>
          <a:xfrm>
            <a:off x="257175" y="285750"/>
            <a:ext cx="11677650" cy="62960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5" name="组合 24"/>
          <p:cNvGrpSpPr/>
          <p:nvPr userDrawn="1">
            <p:custDataLst>
              <p:tags r:id="rId2"/>
            </p:custDataLst>
          </p:nvPr>
        </p:nvGrpSpPr>
        <p:grpSpPr>
          <a:xfrm>
            <a:off x="11148695" y="6413500"/>
            <a:ext cx="950595" cy="316865"/>
            <a:chOff x="0" y="3623101"/>
            <a:chExt cx="1405715" cy="468548"/>
          </a:xfrm>
        </p:grpSpPr>
        <p:sp>
          <p:nvSpPr>
            <p:cNvPr id="27" name="菱形 26"/>
            <p:cNvSpPr/>
            <p:nvPr userDrawn="1">
              <p:custDataLst>
                <p:tags r:id="rId9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 userDrawn="1">
              <p:custDataLst>
                <p:tags r:id="rId10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 userDrawn="1">
              <p:custDataLst>
                <p:tags r:id="rId11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660400" y="231775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8" name="菱形 17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583200" y="629920"/>
            <a:ext cx="3960000" cy="102248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689418"/>
            <a:ext cx="10976400" cy="71818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579120"/>
            <a:ext cx="10976400" cy="65568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9" name="组合 18"/>
          <p:cNvGrpSpPr/>
          <p:nvPr userDrawn="1">
            <p:custDataLst>
              <p:tags r:id="rId10"/>
            </p:custDataLst>
          </p:nvPr>
        </p:nvGrpSpPr>
        <p:grpSpPr>
          <a:xfrm flipH="1">
            <a:off x="11129043" y="317149"/>
            <a:ext cx="976314" cy="307818"/>
            <a:chOff x="7177184" y="4307561"/>
            <a:chExt cx="976314" cy="307818"/>
          </a:xfrm>
        </p:grpSpPr>
        <p:sp>
          <p:nvSpPr>
            <p:cNvPr id="6" name="等腰三角形 5"/>
            <p:cNvSpPr/>
            <p:nvPr userDrawn="1">
              <p:custDataLst>
                <p:tags r:id="rId11"/>
              </p:custDataLst>
            </p:nvPr>
          </p:nvSpPr>
          <p:spPr>
            <a:xfrm rot="5400000" flipH="1">
              <a:off x="788701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5"/>
            <p:cNvSpPr/>
            <p:nvPr userDrawn="1">
              <p:custDataLst>
                <p:tags r:id="rId12"/>
              </p:custDataLst>
            </p:nvPr>
          </p:nvSpPr>
          <p:spPr>
            <a:xfrm rot="5400000" flipH="1">
              <a:off x="751143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等腰三角形 5"/>
            <p:cNvSpPr/>
            <p:nvPr userDrawn="1">
              <p:custDataLst>
                <p:tags r:id="rId13"/>
              </p:custDataLst>
            </p:nvPr>
          </p:nvSpPr>
          <p:spPr>
            <a:xfrm rot="5400000" flipH="1">
              <a:off x="713585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7"/>
          <p:cNvSpPr/>
          <p:nvPr userDrawn="1">
            <p:custDataLst>
              <p:tags r:id="rId1"/>
            </p:custDataLst>
          </p:nvPr>
        </p:nvSpPr>
        <p:spPr>
          <a:xfrm>
            <a:off x="193040" y="182880"/>
            <a:ext cx="11805285" cy="6491605"/>
          </a:xfrm>
          <a:prstGeom prst="roundRect">
            <a:avLst>
              <a:gd name="adj" fmla="val 1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8638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5432425" y="-160020"/>
            <a:ext cx="1327785" cy="164592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五边形 6"/>
          <p:cNvSpPr/>
          <p:nvPr userDrawn="1">
            <p:custDataLst>
              <p:tags r:id="rId4"/>
            </p:custDataLst>
          </p:nvPr>
        </p:nvSpPr>
        <p:spPr>
          <a:xfrm rot="16200000" flipV="1">
            <a:off x="5792470" y="5731510"/>
            <a:ext cx="607060" cy="1645920"/>
          </a:xfrm>
          <a:prstGeom prst="homePlate">
            <a:avLst>
              <a:gd name="adj" fmla="val 8023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522800" y="1818640"/>
            <a:ext cx="9144000" cy="190736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600" y="1834"/>
            <a:ext cx="12249200" cy="6856167"/>
            <a:chOff x="-21450" y="1375"/>
            <a:chExt cx="9186900" cy="5142125"/>
          </a:xfrm>
        </p:grpSpPr>
        <p:sp>
          <p:nvSpPr>
            <p:cNvPr id="10" name="Google Shape;10;p2"/>
            <p:cNvSpPr/>
            <p:nvPr/>
          </p:nvSpPr>
          <p:spPr>
            <a:xfrm>
              <a:off x="0" y="1375"/>
              <a:ext cx="9144000" cy="46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xygen"/>
                <a:ea typeface="Oxygen"/>
                <a:cs typeface="Oxygen"/>
                <a:sym typeface="Oxygen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21450" y="189100"/>
              <a:ext cx="9186900" cy="89850"/>
              <a:chOff x="-21450" y="189100"/>
              <a:chExt cx="9186900" cy="898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21450" y="189100"/>
                <a:ext cx="9186900" cy="16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21450" y="262450"/>
                <a:ext cx="9186900" cy="16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t="27437" b="63353"/>
            <a:stretch/>
          </p:blipFill>
          <p:spPr>
            <a:xfrm>
              <a:off x="-8975" y="4301350"/>
              <a:ext cx="9144000" cy="842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2"/>
            <p:cNvGrpSpPr/>
            <p:nvPr/>
          </p:nvGrpSpPr>
          <p:grpSpPr>
            <a:xfrm>
              <a:off x="-21450" y="4881025"/>
              <a:ext cx="9186900" cy="189575"/>
              <a:chOff x="-21450" y="4216875"/>
              <a:chExt cx="9186900" cy="1895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-21450" y="4216875"/>
                <a:ext cx="9186900" cy="16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21450" y="4283613"/>
                <a:ext cx="9186900" cy="29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1450" y="4363550"/>
                <a:ext cx="9186900" cy="42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50967" y="1065900"/>
            <a:ext cx="8854800" cy="2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951033" y="4437773"/>
            <a:ext cx="3316400" cy="9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218833" y="5889525"/>
            <a:ext cx="732145" cy="498308"/>
            <a:chOff x="6228583" y="3237664"/>
            <a:chExt cx="446539" cy="303895"/>
          </a:xfrm>
        </p:grpSpPr>
        <p:sp>
          <p:nvSpPr>
            <p:cNvPr id="22" name="Google Shape;22;p2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70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8" name="组合 7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0" name="菱形 9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11" name="组合 10"/>
              <p:cNvGrpSpPr/>
              <p:nvPr userDrawn="1">
                <p:custDataLst>
                  <p:tags r:id="rId11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12" name="矩形 11"/>
                <p:cNvSpPr/>
                <p:nvPr userDrawn="1">
                  <p:custDataLst>
                    <p:tags r:id="rId13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 userDrawn="1">
                  <p:custDataLst>
                    <p:tags r:id="rId14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/>
                </a:p>
              </p:txBody>
            </p:sp>
            <p:sp>
              <p:nvSpPr>
                <p:cNvPr id="25" name="菱形 24"/>
                <p:cNvSpPr/>
                <p:nvPr userDrawn="1">
                  <p:custDataLst>
                    <p:tags r:id="rId15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>
                  <a:normAutofit fontScale="25000" lnSpcReduction="20000"/>
                </a:bodyPr>
                <a:lstStyle/>
                <a:p>
                  <a:pPr algn="ctr">
                    <a:lnSpc>
                      <a:spcPct val="150000"/>
                    </a:lnSpc>
                  </a:pPr>
                  <a:endParaRPr lang="zh-CN" altLang="en-US"/>
                </a:p>
              </p:txBody>
            </p:sp>
            <p:grpSp>
              <p:nvGrpSpPr>
                <p:cNvPr id="19" name="组合 18"/>
                <p:cNvGrpSpPr/>
                <p:nvPr userDrawn="1">
                  <p:custDataLst>
                    <p:tags r:id="rId16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20" name="菱形 19"/>
                  <p:cNvSpPr/>
                  <p:nvPr userDrawn="1">
                    <p:custDataLst>
                      <p:tags r:id="rId17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  <p:sp>
                <p:nvSpPr>
                  <p:cNvPr id="21" name="菱形 20"/>
                  <p:cNvSpPr/>
                  <p:nvPr userDrawn="1">
                    <p:custDataLst>
                      <p:tags r:id="rId18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  <p:sp>
                <p:nvSpPr>
                  <p:cNvPr id="22" name="菱形 21"/>
                  <p:cNvSpPr/>
                  <p:nvPr userDrawn="1">
                    <p:custDataLst>
                      <p:tags r:id="rId19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0000" tIns="46800" rIns="90000" bIns="46800" rtlCol="0" anchor="ctr">
                    <a:normAutofit fontScale="32500" lnSpcReduction="20000"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zh-CN" altLang="en-US"/>
                  </a:p>
                </p:txBody>
              </p:sp>
            </p:grpSp>
          </p:grpSp>
          <p:sp>
            <p:nvSpPr>
              <p:cNvPr id="8" name="圆角矩形 7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rtlCol="0" anchor="ctr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/>
            </a:p>
          </p:txBody>
        </p:sp>
        <p:sp>
          <p:nvSpPr>
            <p:cNvPr id="9" name="五边形 6"/>
            <p:cNvSpPr/>
            <p:nvPr userDrawn="1">
              <p:custDataLst>
                <p:tags r:id="rId10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3328201" y="4283393"/>
            <a:ext cx="2520000" cy="48514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30000"/>
              </a:lnSpc>
              <a:spcAft>
                <a:spcPts val="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2593022" y="2149048"/>
            <a:ext cx="7005956" cy="134447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2592705" y="3553460"/>
            <a:ext cx="7005320" cy="48514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291496" y="4286643"/>
            <a:ext cx="2520000" cy="478640"/>
          </a:xfrm>
        </p:spPr>
        <p:txBody>
          <a:bodyPr lIns="90000" tIns="46800" rIns="90000" bIns="4680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8" name="组合 7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0" name="菱形 9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11" name="组合 10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-318" y="635"/>
              <a:ext cx="12192000" cy="6857365"/>
              <a:chOff x="0" y="0"/>
              <a:chExt cx="19200" cy="10799"/>
            </a:xfrm>
          </p:grpSpPr>
          <p:sp>
            <p:nvSpPr>
              <p:cNvPr id="12" name="矩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0" y="0"/>
                <a:ext cx="19200" cy="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0" y="9720"/>
                <a:ext cx="19200" cy="10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13"/>
                </p:custDataLst>
              </p:nvPr>
            </p:nvSpPr>
            <p:spPr>
              <a:xfrm flipH="1">
                <a:off x="420" y="399"/>
                <a:ext cx="474" cy="441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 userDrawn="1">
                <p:custDataLst>
                  <p:tags r:id="rId14"/>
                </p:custDataLst>
              </p:nvPr>
            </p:nvGrpSpPr>
            <p:grpSpPr>
              <a:xfrm>
                <a:off x="16448" y="9574"/>
                <a:ext cx="2074" cy="675"/>
                <a:chOff x="0" y="3633950"/>
                <a:chExt cx="1405715" cy="457699"/>
              </a:xfrm>
            </p:grpSpPr>
            <p:sp>
              <p:nvSpPr>
                <p:cNvPr id="16" name="菱形 15"/>
                <p:cNvSpPr/>
                <p:nvPr userDrawn="1">
                  <p:custDataLst>
                    <p:tags r:id="rId15"/>
                  </p:custDataLst>
                </p:nvPr>
              </p:nvSpPr>
              <p:spPr>
                <a:xfrm>
                  <a:off x="0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菱形 16"/>
                <p:cNvSpPr/>
                <p:nvPr userDrawn="1">
                  <p:custDataLst>
                    <p:tags r:id="rId16"/>
                  </p:custDataLst>
                </p:nvPr>
              </p:nvSpPr>
              <p:spPr>
                <a:xfrm>
                  <a:off x="474008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菱形 17"/>
                <p:cNvSpPr/>
                <p:nvPr userDrawn="1">
                  <p:custDataLst>
                    <p:tags r:id="rId17"/>
                  </p:custDataLst>
                </p:nvPr>
              </p:nvSpPr>
              <p:spPr>
                <a:xfrm>
                  <a:off x="948016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圆角矩形 7"/>
            <p:cNvSpPr/>
            <p:nvPr userDrawn="1">
              <p:custDataLst>
                <p:tags r:id="rId8"/>
              </p:custDataLst>
            </p:nvPr>
          </p:nvSpPr>
          <p:spPr>
            <a:xfrm>
              <a:off x="193040" y="182880"/>
              <a:ext cx="11805285" cy="6491605"/>
            </a:xfrm>
            <a:prstGeom prst="roundRect">
              <a:avLst>
                <a:gd name="adj" fmla="val 172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6"/>
            <p:cNvSpPr/>
            <p:nvPr userDrawn="1">
              <p:custDataLst>
                <p:tags r:id="rId10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116000" y="2651764"/>
            <a:ext cx="5409566" cy="93916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8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16000" y="3646276"/>
            <a:ext cx="5409566" cy="1310880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11" name="组合 10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13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菱形 14"/>
              <p:cNvSpPr/>
              <p:nvPr userDrawn="1">
                <p:custDataLst>
                  <p:tags r:id="rId14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五边形 4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-318" y="635"/>
            <a:ext cx="12192000" cy="6857365"/>
            <a:chOff x="-318" y="635"/>
            <a:chExt cx="12192000" cy="6857365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8" name="组合 7"/>
              <p:cNvGrpSpPr/>
              <p:nvPr userDrawn="1">
                <p:custDataLst>
                  <p:tags r:id="rId7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9" name="矩形 8"/>
                <p:cNvSpPr/>
                <p:nvPr userDrawn="1">
                  <p:custDataLst>
                    <p:tags r:id="rId9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 userDrawn="1">
                  <p:custDataLst>
                    <p:tags r:id="rId10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菱形 10"/>
                <p:cNvSpPr/>
                <p:nvPr userDrawn="1">
                  <p:custDataLst>
                    <p:tags r:id="rId11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 userDrawn="1">
                  <p:custDataLst>
                    <p:tags r:id="rId12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13" name="菱形 12"/>
                  <p:cNvSpPr/>
                  <p:nvPr userDrawn="1">
                    <p:custDataLst>
                      <p:tags r:id="rId13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菱形 13"/>
                  <p:cNvSpPr/>
                  <p:nvPr userDrawn="1">
                    <p:custDataLst>
                      <p:tags r:id="rId14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菱形 14"/>
                  <p:cNvSpPr/>
                  <p:nvPr userDrawn="1">
                    <p:custDataLst>
                      <p:tags r:id="rId15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" name="圆角矩形 7"/>
              <p:cNvSpPr/>
              <p:nvPr userDrawn="1">
                <p:custDataLst>
                  <p:tags r:id="rId8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五边形 6"/>
            <p:cNvSpPr/>
            <p:nvPr userDrawn="1">
              <p:custDataLst>
                <p:tags r:id="rId6"/>
              </p:custDataLst>
            </p:nvPr>
          </p:nvSpPr>
          <p:spPr>
            <a:xfrm rot="16200000" flipV="1">
              <a:off x="5792470" y="566864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2025/5/16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6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11" name="组合 10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-318" y="635"/>
              <a:ext cx="12192000" cy="6857365"/>
              <a:chOff x="0" y="0"/>
              <a:chExt cx="19200" cy="10799"/>
            </a:xfrm>
          </p:grpSpPr>
          <p:sp>
            <p:nvSpPr>
              <p:cNvPr id="12" name="矩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0" y="0"/>
                <a:ext cx="19200" cy="4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0" y="9720"/>
                <a:ext cx="19200" cy="10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13"/>
                </p:custDataLst>
              </p:nvPr>
            </p:nvSpPr>
            <p:spPr>
              <a:xfrm flipH="1">
                <a:off x="420" y="399"/>
                <a:ext cx="474" cy="441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 userDrawn="1">
                <p:custDataLst>
                  <p:tags r:id="rId14"/>
                </p:custDataLst>
              </p:nvPr>
            </p:nvGrpSpPr>
            <p:grpSpPr>
              <a:xfrm>
                <a:off x="16448" y="9574"/>
                <a:ext cx="2074" cy="675"/>
                <a:chOff x="0" y="3633950"/>
                <a:chExt cx="1405715" cy="457699"/>
              </a:xfrm>
            </p:grpSpPr>
            <p:sp>
              <p:nvSpPr>
                <p:cNvPr id="16" name="菱形 15"/>
                <p:cNvSpPr/>
                <p:nvPr userDrawn="1">
                  <p:custDataLst>
                    <p:tags r:id="rId15"/>
                  </p:custDataLst>
                </p:nvPr>
              </p:nvSpPr>
              <p:spPr>
                <a:xfrm>
                  <a:off x="0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菱形 16"/>
                <p:cNvSpPr/>
                <p:nvPr userDrawn="1">
                  <p:custDataLst>
                    <p:tags r:id="rId16"/>
                  </p:custDataLst>
                </p:nvPr>
              </p:nvSpPr>
              <p:spPr>
                <a:xfrm>
                  <a:off x="474008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菱形 17"/>
                <p:cNvSpPr/>
                <p:nvPr userDrawn="1">
                  <p:custDataLst>
                    <p:tags r:id="rId17"/>
                  </p:custDataLst>
                </p:nvPr>
              </p:nvSpPr>
              <p:spPr>
                <a:xfrm>
                  <a:off x="948016" y="3633950"/>
                  <a:ext cx="457699" cy="457699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圆角矩形 7"/>
            <p:cNvSpPr/>
            <p:nvPr userDrawn="1">
              <p:custDataLst>
                <p:tags r:id="rId8"/>
              </p:custDataLst>
            </p:nvPr>
          </p:nvSpPr>
          <p:spPr>
            <a:xfrm>
              <a:off x="193040" y="182880"/>
              <a:ext cx="11805285" cy="6491605"/>
            </a:xfrm>
            <a:prstGeom prst="roundRect">
              <a:avLst>
                <a:gd name="adj" fmla="val 172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6"/>
            <p:cNvSpPr/>
            <p:nvPr userDrawn="1">
              <p:custDataLst>
                <p:tags r:id="rId10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116000" y="2651764"/>
            <a:ext cx="5409566" cy="93916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8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16000" y="3646276"/>
            <a:ext cx="5409566" cy="1310880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-318" y="-953"/>
            <a:ext cx="12192000" cy="6858953"/>
            <a:chOff x="-318" y="-953"/>
            <a:chExt cx="12192000" cy="6858953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25" name="组合 24"/>
              <p:cNvGrpSpPr/>
              <p:nvPr userDrawn="1">
                <p:custDataLst>
                  <p:tags r:id="rId10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27" name="矩形 26"/>
                <p:cNvSpPr/>
                <p:nvPr userDrawn="1">
                  <p:custDataLst>
                    <p:tags r:id="rId12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 userDrawn="1">
                  <p:custDataLst>
                    <p:tags r:id="rId13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菱形 28"/>
                <p:cNvSpPr/>
                <p:nvPr userDrawn="1">
                  <p:custDataLst>
                    <p:tags r:id="rId14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0" name="组合 29"/>
                <p:cNvGrpSpPr/>
                <p:nvPr userDrawn="1">
                  <p:custDataLst>
                    <p:tags r:id="rId15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31" name="菱形 30"/>
                  <p:cNvSpPr/>
                  <p:nvPr userDrawn="1">
                    <p:custDataLst>
                      <p:tags r:id="rId16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菱形 31"/>
                  <p:cNvSpPr/>
                  <p:nvPr userDrawn="1">
                    <p:custDataLst>
                      <p:tags r:id="rId17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菱形 32"/>
                  <p:cNvSpPr/>
                  <p:nvPr userDrawn="1">
                    <p:custDataLst>
                      <p:tags r:id="rId18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6" name="圆角矩形 7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五边形 4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5432425" y="-160020"/>
              <a:ext cx="1327785" cy="1645920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五边形 6"/>
            <p:cNvSpPr/>
            <p:nvPr userDrawn="1">
              <p:custDataLst>
                <p:tags r:id="rId9"/>
              </p:custDataLst>
            </p:nvPr>
          </p:nvSpPr>
          <p:spPr>
            <a:xfrm rot="16200000" flipV="1">
              <a:off x="5792470" y="565848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93023" y="2000251"/>
            <a:ext cx="7005955" cy="1491328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979820" y="4079895"/>
            <a:ext cx="2232360" cy="481249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2593022" y="3539541"/>
            <a:ext cx="7005955" cy="481249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9" name="菱形 18"/>
            <p:cNvSpPr/>
            <p:nvPr userDrawn="1">
              <p:custDataLst>
                <p:tags r:id="rId7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 userDrawn="1">
              <p:custDataLst>
                <p:tags r:id="rId8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菱形 20"/>
            <p:cNvSpPr/>
            <p:nvPr userDrawn="1">
              <p:custDataLst>
                <p:tags r:id="rId9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五边形 4"/>
          <p:cNvSpPr/>
          <p:nvPr userDrawn="1">
            <p:custDataLst>
              <p:tags r:id="rId2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>
            <p:custDataLst>
              <p:tags r:id="rId1"/>
            </p:custDataLst>
          </p:nvPr>
        </p:nvSpPr>
        <p:spPr>
          <a:xfrm>
            <a:off x="257175" y="285750"/>
            <a:ext cx="11677650" cy="62960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25" name="组合 24"/>
          <p:cNvGrpSpPr/>
          <p:nvPr userDrawn="1">
            <p:custDataLst>
              <p:tags r:id="rId2"/>
            </p:custDataLst>
          </p:nvPr>
        </p:nvGrpSpPr>
        <p:grpSpPr>
          <a:xfrm>
            <a:off x="11148695" y="6413500"/>
            <a:ext cx="950595" cy="316865"/>
            <a:chOff x="0" y="3623101"/>
            <a:chExt cx="1405715" cy="468548"/>
          </a:xfrm>
        </p:grpSpPr>
        <p:sp>
          <p:nvSpPr>
            <p:cNvPr id="27" name="菱形 26"/>
            <p:cNvSpPr/>
            <p:nvPr userDrawn="1">
              <p:custDataLst>
                <p:tags r:id="rId9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 userDrawn="1">
              <p:custDataLst>
                <p:tags r:id="rId10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 userDrawn="1">
              <p:custDataLst>
                <p:tags r:id="rId11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660400" y="231775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18" name="菱形 17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583200" y="629920"/>
            <a:ext cx="3960000" cy="102248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689418"/>
            <a:ext cx="10976400" cy="718182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11598910" y="6433185"/>
            <a:ext cx="450850" cy="149860"/>
            <a:chOff x="0" y="3623101"/>
            <a:chExt cx="1405715" cy="468548"/>
          </a:xfrm>
        </p:grpSpPr>
        <p:sp>
          <p:nvSpPr>
            <p:cNvPr id="25" name="菱形 24"/>
            <p:cNvSpPr/>
            <p:nvPr userDrawn="1">
              <p:custDataLst>
                <p:tags r:id="rId10"/>
              </p:custDataLst>
            </p:nvPr>
          </p:nvSpPr>
          <p:spPr>
            <a:xfrm>
              <a:off x="0" y="3633950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 userDrawn="1">
              <p:custDataLst>
                <p:tags r:id="rId11"/>
              </p:custDataLst>
            </p:nvPr>
          </p:nvSpPr>
          <p:spPr>
            <a:xfrm>
              <a:off x="474008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 userDrawn="1">
              <p:custDataLst>
                <p:tags r:id="rId12"/>
              </p:custDataLst>
            </p:nvPr>
          </p:nvSpPr>
          <p:spPr>
            <a:xfrm>
              <a:off x="948016" y="3623101"/>
              <a:ext cx="457699" cy="457699"/>
            </a:xfrm>
            <a:prstGeom prst="diamond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346710" y="-80010"/>
            <a:ext cx="438150" cy="54356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579120"/>
            <a:ext cx="10976400" cy="65568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9" name="组合 18"/>
          <p:cNvGrpSpPr/>
          <p:nvPr userDrawn="1">
            <p:custDataLst>
              <p:tags r:id="rId10"/>
            </p:custDataLst>
          </p:nvPr>
        </p:nvGrpSpPr>
        <p:grpSpPr>
          <a:xfrm flipH="1">
            <a:off x="11129043" y="317149"/>
            <a:ext cx="976314" cy="307818"/>
            <a:chOff x="7177184" y="4307561"/>
            <a:chExt cx="976314" cy="307818"/>
          </a:xfrm>
        </p:grpSpPr>
        <p:sp>
          <p:nvSpPr>
            <p:cNvPr id="6" name="等腰三角形 5"/>
            <p:cNvSpPr/>
            <p:nvPr userDrawn="1">
              <p:custDataLst>
                <p:tags r:id="rId11"/>
              </p:custDataLst>
            </p:nvPr>
          </p:nvSpPr>
          <p:spPr>
            <a:xfrm rot="5400000" flipH="1">
              <a:off x="788701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等腰三角形 5"/>
            <p:cNvSpPr/>
            <p:nvPr userDrawn="1">
              <p:custDataLst>
                <p:tags r:id="rId12"/>
              </p:custDataLst>
            </p:nvPr>
          </p:nvSpPr>
          <p:spPr>
            <a:xfrm rot="5400000" flipH="1">
              <a:off x="751143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等腰三角形 5"/>
            <p:cNvSpPr/>
            <p:nvPr userDrawn="1">
              <p:custDataLst>
                <p:tags r:id="rId13"/>
              </p:custDataLst>
            </p:nvPr>
          </p:nvSpPr>
          <p:spPr>
            <a:xfrm rot="5400000" flipH="1">
              <a:off x="7135852" y="4348893"/>
              <a:ext cx="307818" cy="225154"/>
            </a:xfrm>
            <a:custGeom>
              <a:avLst/>
              <a:gdLst>
                <a:gd name="connsiteX0" fmla="*/ 0 w 482721"/>
                <a:gd name="connsiteY0" fmla="*/ 353086 h 353086"/>
                <a:gd name="connsiteX1" fmla="*/ 241361 w 482721"/>
                <a:gd name="connsiteY1" fmla="*/ 0 h 353086"/>
                <a:gd name="connsiteX2" fmla="*/ 482721 w 482721"/>
                <a:gd name="connsiteY2" fmla="*/ 353086 h 353086"/>
                <a:gd name="connsiteX3" fmla="*/ 0 w 482721"/>
                <a:gd name="connsiteY3" fmla="*/ 353086 h 353086"/>
                <a:gd name="connsiteX0-1" fmla="*/ 0 w 482721"/>
                <a:gd name="connsiteY0-2" fmla="*/ 353086 h 353086"/>
                <a:gd name="connsiteX1-3" fmla="*/ 241361 w 482721"/>
                <a:gd name="connsiteY1-4" fmla="*/ 0 h 353086"/>
                <a:gd name="connsiteX2-5" fmla="*/ 482721 w 482721"/>
                <a:gd name="connsiteY2-6" fmla="*/ 353086 h 353086"/>
                <a:gd name="connsiteX3-7" fmla="*/ 235390 w 482721"/>
                <a:gd name="connsiteY3-8" fmla="*/ 353086 h 353086"/>
                <a:gd name="connsiteX4" fmla="*/ 0 w 482721"/>
                <a:gd name="connsiteY4" fmla="*/ 353086 h 353086"/>
                <a:gd name="connsiteX0-9" fmla="*/ 0 w 482721"/>
                <a:gd name="connsiteY0-10" fmla="*/ 353086 h 353086"/>
                <a:gd name="connsiteX1-11" fmla="*/ 241361 w 482721"/>
                <a:gd name="connsiteY1-12" fmla="*/ 0 h 353086"/>
                <a:gd name="connsiteX2-13" fmla="*/ 482721 w 482721"/>
                <a:gd name="connsiteY2-14" fmla="*/ 353086 h 353086"/>
                <a:gd name="connsiteX3-15" fmla="*/ 217283 w 482721"/>
                <a:gd name="connsiteY3-16" fmla="*/ 226338 h 353086"/>
                <a:gd name="connsiteX4-17" fmla="*/ 0 w 482721"/>
                <a:gd name="connsiteY4-18" fmla="*/ 353086 h 353086"/>
                <a:gd name="connsiteX0-19" fmla="*/ 0 w 482721"/>
                <a:gd name="connsiteY0-20" fmla="*/ 353086 h 353086"/>
                <a:gd name="connsiteX1-21" fmla="*/ 241361 w 482721"/>
                <a:gd name="connsiteY1-22" fmla="*/ 0 h 353086"/>
                <a:gd name="connsiteX2-23" fmla="*/ 482721 w 482721"/>
                <a:gd name="connsiteY2-24" fmla="*/ 353086 h 353086"/>
                <a:gd name="connsiteX3-25" fmla="*/ 244443 w 482721"/>
                <a:gd name="connsiteY3-26" fmla="*/ 226338 h 353086"/>
                <a:gd name="connsiteX4-27" fmla="*/ 0 w 482721"/>
                <a:gd name="connsiteY4-28" fmla="*/ 353086 h 353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82721" h="353086">
                  <a:moveTo>
                    <a:pt x="0" y="353086"/>
                  </a:moveTo>
                  <a:lnTo>
                    <a:pt x="241361" y="0"/>
                  </a:lnTo>
                  <a:lnTo>
                    <a:pt x="482721" y="353086"/>
                  </a:lnTo>
                  <a:lnTo>
                    <a:pt x="244443" y="226338"/>
                  </a:lnTo>
                  <a:lnTo>
                    <a:pt x="0" y="35308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7"/>
          <p:cNvSpPr/>
          <p:nvPr userDrawn="1">
            <p:custDataLst>
              <p:tags r:id="rId1"/>
            </p:custDataLst>
          </p:nvPr>
        </p:nvSpPr>
        <p:spPr>
          <a:xfrm>
            <a:off x="193040" y="182880"/>
            <a:ext cx="11805285" cy="6491605"/>
          </a:xfrm>
          <a:prstGeom prst="roundRect">
            <a:avLst>
              <a:gd name="adj" fmla="val 1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8638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五边形 4"/>
          <p:cNvSpPr/>
          <p:nvPr userDrawn="1">
            <p:custDataLst>
              <p:tags r:id="rId3"/>
            </p:custDataLst>
          </p:nvPr>
        </p:nvSpPr>
        <p:spPr>
          <a:xfrm rot="5400000">
            <a:off x="5432425" y="-160020"/>
            <a:ext cx="1327785" cy="1645920"/>
          </a:xfrm>
          <a:prstGeom prst="homePlate">
            <a:avLst>
              <a:gd name="adj" fmla="val 3575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五边形 6"/>
          <p:cNvSpPr/>
          <p:nvPr userDrawn="1">
            <p:custDataLst>
              <p:tags r:id="rId4"/>
            </p:custDataLst>
          </p:nvPr>
        </p:nvSpPr>
        <p:spPr>
          <a:xfrm rot="16200000" flipV="1">
            <a:off x="5792470" y="5731510"/>
            <a:ext cx="607060" cy="1645920"/>
          </a:xfrm>
          <a:prstGeom prst="homePlate">
            <a:avLst>
              <a:gd name="adj" fmla="val 8023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522800" y="1818640"/>
            <a:ext cx="9144000" cy="190736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2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10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94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8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9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17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2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43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5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11" name="组合 10"/>
            <p:cNvGrpSpPr/>
            <p:nvPr userDrawn="1">
              <p:custDataLst>
                <p:tags r:id="rId10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 userDrawn="1">
                <p:custDataLst>
                  <p:tags r:id="rId13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菱形 14"/>
              <p:cNvSpPr/>
              <p:nvPr userDrawn="1">
                <p:custDataLst>
                  <p:tags r:id="rId14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五边形 4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-318" y="635"/>
            <a:ext cx="12192000" cy="6857365"/>
            <a:chOff x="-318" y="635"/>
            <a:chExt cx="12192000" cy="6857365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18" y="635"/>
              <a:ext cx="12192000" cy="6857365"/>
              <a:chOff x="-318" y="635"/>
              <a:chExt cx="12192000" cy="6857365"/>
            </a:xfrm>
          </p:grpSpPr>
          <p:grpSp>
            <p:nvGrpSpPr>
              <p:cNvPr id="8" name="组合 7"/>
              <p:cNvGrpSpPr/>
              <p:nvPr userDrawn="1">
                <p:custDataLst>
                  <p:tags r:id="rId7"/>
                </p:custDataLst>
              </p:nvPr>
            </p:nvGrpSpPr>
            <p:grpSpPr>
              <a:xfrm>
                <a:off x="-318" y="635"/>
                <a:ext cx="12192000" cy="6857365"/>
                <a:chOff x="0" y="0"/>
                <a:chExt cx="19200" cy="10799"/>
              </a:xfrm>
            </p:grpSpPr>
            <p:sp>
              <p:nvSpPr>
                <p:cNvPr id="9" name="矩形 8"/>
                <p:cNvSpPr/>
                <p:nvPr userDrawn="1">
                  <p:custDataLst>
                    <p:tags r:id="rId9"/>
                  </p:custDataLst>
                </p:nvPr>
              </p:nvSpPr>
              <p:spPr>
                <a:xfrm>
                  <a:off x="0" y="0"/>
                  <a:ext cx="19200" cy="4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 userDrawn="1">
                  <p:custDataLst>
                    <p:tags r:id="rId10"/>
                  </p:custDataLst>
                </p:nvPr>
              </p:nvSpPr>
              <p:spPr>
                <a:xfrm>
                  <a:off x="0" y="9720"/>
                  <a:ext cx="19200" cy="10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菱形 10"/>
                <p:cNvSpPr/>
                <p:nvPr userDrawn="1">
                  <p:custDataLst>
                    <p:tags r:id="rId11"/>
                  </p:custDataLst>
                </p:nvPr>
              </p:nvSpPr>
              <p:spPr>
                <a:xfrm flipH="1">
                  <a:off x="420" y="399"/>
                  <a:ext cx="474" cy="441"/>
                </a:xfrm>
                <a:prstGeom prst="diamond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 userDrawn="1">
                  <p:custDataLst>
                    <p:tags r:id="rId12"/>
                  </p:custDataLst>
                </p:nvPr>
              </p:nvGrpSpPr>
              <p:grpSpPr>
                <a:xfrm>
                  <a:off x="16448" y="9574"/>
                  <a:ext cx="2074" cy="675"/>
                  <a:chOff x="0" y="3633950"/>
                  <a:chExt cx="1405715" cy="457699"/>
                </a:xfrm>
              </p:grpSpPr>
              <p:sp>
                <p:nvSpPr>
                  <p:cNvPr id="13" name="菱形 12"/>
                  <p:cNvSpPr/>
                  <p:nvPr userDrawn="1">
                    <p:custDataLst>
                      <p:tags r:id="rId13"/>
                    </p:custDataLst>
                  </p:nvPr>
                </p:nvSpPr>
                <p:spPr>
                  <a:xfrm>
                    <a:off x="0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菱形 13"/>
                  <p:cNvSpPr/>
                  <p:nvPr userDrawn="1">
                    <p:custDataLst>
                      <p:tags r:id="rId14"/>
                    </p:custDataLst>
                  </p:nvPr>
                </p:nvSpPr>
                <p:spPr>
                  <a:xfrm>
                    <a:off x="474008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" name="菱形 14"/>
                  <p:cNvSpPr/>
                  <p:nvPr userDrawn="1">
                    <p:custDataLst>
                      <p:tags r:id="rId15"/>
                    </p:custDataLst>
                  </p:nvPr>
                </p:nvSpPr>
                <p:spPr>
                  <a:xfrm>
                    <a:off x="948016" y="3633950"/>
                    <a:ext cx="457699" cy="457699"/>
                  </a:xfrm>
                  <a:prstGeom prst="diamond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" name="圆角矩形 7"/>
              <p:cNvSpPr/>
              <p:nvPr userDrawn="1">
                <p:custDataLst>
                  <p:tags r:id="rId8"/>
                </p:custDataLst>
              </p:nvPr>
            </p:nvSpPr>
            <p:spPr>
              <a:xfrm>
                <a:off x="193040" y="182880"/>
                <a:ext cx="11805285" cy="6491605"/>
              </a:xfrm>
              <a:prstGeom prst="roundRect">
                <a:avLst>
                  <a:gd name="adj" fmla="val 172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五边形 6"/>
            <p:cNvSpPr/>
            <p:nvPr userDrawn="1">
              <p:custDataLst>
                <p:tags r:id="rId6"/>
              </p:custDataLst>
            </p:nvPr>
          </p:nvSpPr>
          <p:spPr>
            <a:xfrm rot="16200000" flipV="1">
              <a:off x="5792470" y="5668645"/>
              <a:ext cx="607060" cy="1645920"/>
            </a:xfrm>
            <a:prstGeom prst="homePlate">
              <a:avLst>
                <a:gd name="adj" fmla="val 802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94286" y="-27771"/>
            <a:ext cx="11755418" cy="6611091"/>
            <a:chOff x="294286" y="-27771"/>
            <a:chExt cx="11755418" cy="6611091"/>
          </a:xfrm>
        </p:grpSpPr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598965" y="6433146"/>
              <a:ext cx="450739" cy="150174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346791" y="-8027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2025/5/16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257176" y="284361"/>
            <a:ext cx="11842224" cy="6446131"/>
            <a:chOff x="257176" y="284361"/>
            <a:chExt cx="11842224" cy="6446131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57176" y="285907"/>
              <a:ext cx="11677650" cy="6295867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9" name="组合 8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148545" y="6413693"/>
              <a:ext cx="950855" cy="316799"/>
              <a:chOff x="0" y="3623101"/>
              <a:chExt cx="1405715" cy="468548"/>
            </a:xfrm>
          </p:grpSpPr>
          <p:sp>
            <p:nvSpPr>
              <p:cNvPr id="11" name="菱形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0" y="3633950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474008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948016" y="3623101"/>
                <a:ext cx="457699" cy="457699"/>
              </a:xfrm>
              <a:prstGeom prst="diamond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五边形 4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660603" y="231856"/>
              <a:ext cx="438277" cy="543287"/>
            </a:xfrm>
            <a:prstGeom prst="homePlate">
              <a:avLst>
                <a:gd name="adj" fmla="val 35759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233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8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7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ca.org/news/justice-served-case-closed-over-40-dogfighting-victims" TargetMode="External"/><Relationship Id="rId2" Type="http://schemas.openxmlformats.org/officeDocument/2006/relationships/hyperlink" Target="https://humanparts.medium.com/laziness-does-not-exist-3af27e312d01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news/speaking-of-" TargetMode="Externa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0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82.xml"/><Relationship Id="rId1" Type="http://schemas.openxmlformats.org/officeDocument/2006/relationships/tags" Target="../tags/tag4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3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9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ctrTitle"/>
          </p:nvPr>
        </p:nvSpPr>
        <p:spPr>
          <a:xfrm>
            <a:off x="938173" y="1472300"/>
            <a:ext cx="8854800" cy="29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altLang="zh-CN" sz="6400" dirty="0">
                <a:latin typeface="Cambria" panose="02040503050406030204" pitchFamily="18" charset="0"/>
                <a:ea typeface="Cambria" panose="02040503050406030204" pitchFamily="18" charset="0"/>
              </a:rPr>
              <a:t>Bibliography</a:t>
            </a:r>
            <a:b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zh-CN" sz="6400" dirty="0">
                <a:latin typeface="Cambria" panose="02040503050406030204" pitchFamily="18" charset="0"/>
                <a:ea typeface="Cambria" panose="02040503050406030204" pitchFamily="18" charset="0"/>
              </a:rPr>
              <a:t>——ENG </a:t>
            </a:r>
            <a:r>
              <a:rPr lang="en-US" altLang="zh-CN" sz="6400">
                <a:latin typeface="Cambria" panose="02040503050406030204" pitchFamily="18" charset="0"/>
                <a:ea typeface="Cambria" panose="02040503050406030204" pitchFamily="18" charset="0"/>
              </a:rPr>
              <a:t>1430 (Ⅱ)</a:t>
            </a:r>
            <a:endParaRPr sz="45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4" name="Google Shape;214;p24"/>
          <p:cNvGrpSpPr/>
          <p:nvPr/>
        </p:nvGrpSpPr>
        <p:grpSpPr>
          <a:xfrm>
            <a:off x="10844867" y="-12000"/>
            <a:ext cx="3580967" cy="6876000"/>
            <a:chOff x="8133650" y="-9000"/>
            <a:chExt cx="2685725" cy="5157000"/>
          </a:xfrm>
        </p:grpSpPr>
        <p:grpSp>
          <p:nvGrpSpPr>
            <p:cNvPr id="215" name="Google Shape;215;p24"/>
            <p:cNvGrpSpPr/>
            <p:nvPr/>
          </p:nvGrpSpPr>
          <p:grpSpPr>
            <a:xfrm>
              <a:off x="8133650" y="-4500"/>
              <a:ext cx="1746000" cy="5152500"/>
              <a:chOff x="8133650" y="-4500"/>
              <a:chExt cx="1746000" cy="5152500"/>
            </a:xfrm>
          </p:grpSpPr>
          <p:sp>
            <p:nvSpPr>
              <p:cNvPr id="216" name="Google Shape;216;p24"/>
              <p:cNvSpPr/>
              <p:nvPr/>
            </p:nvSpPr>
            <p:spPr>
              <a:xfrm>
                <a:off x="8133650" y="-4500"/>
                <a:ext cx="1746000" cy="5152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 flipH="1">
                <a:off x="8204539" y="-4500"/>
                <a:ext cx="21600" cy="5152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 flipH="1">
                <a:off x="8286790" y="-4500"/>
                <a:ext cx="21600" cy="5152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2400"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pic>
          <p:nvPicPr>
            <p:cNvPr id="219" name="Google Shape;219;p24"/>
            <p:cNvPicPr preferRelativeResize="0"/>
            <p:nvPr/>
          </p:nvPicPr>
          <p:blipFill rotWithShape="1">
            <a:blip r:embed="rId3">
              <a:alphaModFix/>
            </a:blip>
            <a:srcRect t="39" b="49"/>
            <a:stretch/>
          </p:blipFill>
          <p:spPr>
            <a:xfrm>
              <a:off x="8430775" y="2756933"/>
              <a:ext cx="2388600" cy="23865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220" name="Google Shape;220;p24"/>
            <p:cNvPicPr preferRelativeResize="0"/>
            <p:nvPr/>
          </p:nvPicPr>
          <p:blipFill rotWithShape="1">
            <a:blip r:embed="rId4">
              <a:alphaModFix/>
            </a:blip>
            <a:srcRect l="9420" t="-9" b="9486"/>
            <a:stretch/>
          </p:blipFill>
          <p:spPr>
            <a:xfrm>
              <a:off x="8430775" y="-9000"/>
              <a:ext cx="2388600" cy="23865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flipH="1">
            <a:off x="1756975" y="1175067"/>
            <a:ext cx="2359025" cy="45078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base"/>
            <a:r>
              <a:rPr lang="en-US" altLang="zh-CN" sz="28700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lt"/>
              </a:rPr>
              <a:t>2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Citation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sz="3200" i="1" dirty="0">
                <a:latin typeface="Times New Roman" panose="02020603050405020304" charset="0"/>
                <a:cs typeface="Times New Roman" panose="02020603050405020304" charset="0"/>
              </a:rPr>
              <a:t>full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Journal article</a:t>
            </a:r>
          </a:p>
        </p:txBody>
      </p:sp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Journal Articles - APA 7 referencing style - Guides at University of  Western Austral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9893" y="942963"/>
            <a:ext cx="12633482" cy="36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7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6062" y="533293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Journal article – find the errors</a:t>
            </a:r>
          </a:p>
        </p:txBody>
      </p:sp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96A43F7D-F9CE-59B6-E641-B24DF10E1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" y="1193583"/>
            <a:ext cx="12089391" cy="21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6062" y="533293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Journal article – find the errors</a:t>
            </a:r>
          </a:p>
        </p:txBody>
      </p:sp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37883666-64ED-10D4-7461-4723776EB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1" y="1133560"/>
            <a:ext cx="12207224" cy="2096586"/>
          </a:xfrm>
          <a:prstGeom prst="rect">
            <a:avLst/>
          </a:prstGeom>
        </p:spPr>
      </p:pic>
      <p:sp>
        <p:nvSpPr>
          <p:cNvPr id="5" name="星形: 七角 4">
            <a:extLst>
              <a:ext uri="{FF2B5EF4-FFF2-40B4-BE49-F238E27FC236}">
                <a16:creationId xmlns:a16="http://schemas.microsoft.com/office/drawing/2014/main" id="{A08D698D-C72F-5EAE-22E0-988345CF0D03}"/>
              </a:ext>
            </a:extLst>
          </p:cNvPr>
          <p:cNvSpPr/>
          <p:nvPr/>
        </p:nvSpPr>
        <p:spPr>
          <a:xfrm>
            <a:off x="1220589" y="453654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星形: 七角 5">
            <a:extLst>
              <a:ext uri="{FF2B5EF4-FFF2-40B4-BE49-F238E27FC236}">
                <a16:creationId xmlns:a16="http://schemas.microsoft.com/office/drawing/2014/main" id="{BD2FACF6-0007-17E7-17E1-628009B18EA6}"/>
              </a:ext>
            </a:extLst>
          </p:cNvPr>
          <p:cNvSpPr/>
          <p:nvPr/>
        </p:nvSpPr>
        <p:spPr>
          <a:xfrm>
            <a:off x="7145071" y="482439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星形: 七角 6">
            <a:extLst>
              <a:ext uri="{FF2B5EF4-FFF2-40B4-BE49-F238E27FC236}">
                <a16:creationId xmlns:a16="http://schemas.microsoft.com/office/drawing/2014/main" id="{A8BBC16B-7744-696A-6DBE-E603FF1FCACB}"/>
              </a:ext>
            </a:extLst>
          </p:cNvPr>
          <p:cNvSpPr/>
          <p:nvPr/>
        </p:nvSpPr>
        <p:spPr>
          <a:xfrm>
            <a:off x="10991188" y="2139940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星形: 七角 7">
            <a:extLst>
              <a:ext uri="{FF2B5EF4-FFF2-40B4-BE49-F238E27FC236}">
                <a16:creationId xmlns:a16="http://schemas.microsoft.com/office/drawing/2014/main" id="{BD2FACF6-0007-17E7-17E1-628009B18EA6}"/>
              </a:ext>
            </a:extLst>
          </p:cNvPr>
          <p:cNvSpPr/>
          <p:nvPr/>
        </p:nvSpPr>
        <p:spPr>
          <a:xfrm>
            <a:off x="5414558" y="3220991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542C4BC-CF87-F8D7-1641-67ECF7E95916}"/>
              </a:ext>
            </a:extLst>
          </p:cNvPr>
          <p:cNvCxnSpPr/>
          <p:nvPr/>
        </p:nvCxnSpPr>
        <p:spPr>
          <a:xfrm flipV="1">
            <a:off x="6299617" y="2633472"/>
            <a:ext cx="86553" cy="596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80E15-5274-2843-AF80-80778362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771" y="4939819"/>
            <a:ext cx="3855036" cy="17778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endParaRPr lang="x-none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5120-46B5-7F4B-9D95-9833D56A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990" y="740425"/>
            <a:ext cx="6281873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Format for Books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Author, A. A. (Year of publication).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work: Capital letter also for subtitle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Publisher Name. DOI (if available)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Stoneman, R. (2008).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the Great: A life in legend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Yale 	University Press.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ooks - APA 7th Referencing - Library Guides at Victoria University">
            <a:extLst>
              <a:ext uri="{FF2B5EF4-FFF2-40B4-BE49-F238E27FC236}">
                <a16:creationId xmlns:a16="http://schemas.microsoft.com/office/drawing/2014/main" id="{7CCA8041-A3E1-CE10-B39B-AA12D9D7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4" y="43135"/>
            <a:ext cx="11168006" cy="39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2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80E15-5274-2843-AF80-80778362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771" y="4939819"/>
            <a:ext cx="4721518" cy="177782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Edited Book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endParaRPr lang="x-none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E3044A-43BA-7130-214C-54125FA1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" y="1740683"/>
            <a:ext cx="12187237" cy="11270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32F135-7D94-96D4-C387-FA43E54E24C6}"/>
              </a:ext>
            </a:extLst>
          </p:cNvPr>
          <p:cNvSpPr txBox="1"/>
          <p:nvPr/>
        </p:nvSpPr>
        <p:spPr>
          <a:xfrm>
            <a:off x="577996" y="696690"/>
            <a:ext cx="9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9B5AA9-33AC-028F-AC43-33BBC81324D2}"/>
              </a:ext>
            </a:extLst>
          </p:cNvPr>
          <p:cNvSpPr txBox="1"/>
          <p:nvPr/>
        </p:nvSpPr>
        <p:spPr>
          <a:xfrm>
            <a:off x="2135228" y="666491"/>
            <a:ext cx="9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4EB31BC-487C-7F53-9432-D86E1F991E31}"/>
              </a:ext>
            </a:extLst>
          </p:cNvPr>
          <p:cNvCxnSpPr>
            <a:cxnSpLocks/>
          </p:cNvCxnSpPr>
          <p:nvPr/>
        </p:nvCxnSpPr>
        <p:spPr>
          <a:xfrm flipH="1">
            <a:off x="972018" y="1107505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EFE09B7-59D5-E68A-F056-92F9701B0D1A}"/>
              </a:ext>
            </a:extLst>
          </p:cNvPr>
          <p:cNvCxnSpPr/>
          <p:nvPr/>
        </p:nvCxnSpPr>
        <p:spPr>
          <a:xfrm flipH="1">
            <a:off x="2465790" y="1091456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BAD2EAFE-B31F-12ED-07F0-E7FC756F2DDE}"/>
              </a:ext>
            </a:extLst>
          </p:cNvPr>
          <p:cNvSpPr txBox="1"/>
          <p:nvPr/>
        </p:nvSpPr>
        <p:spPr>
          <a:xfrm>
            <a:off x="3968987" y="793499"/>
            <a:ext cx="1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Book’s</a:t>
            </a:r>
            <a:r>
              <a:rPr lang="zh-CN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BBE034-68E5-F1F0-578E-613451BBB587}"/>
              </a:ext>
            </a:extLst>
          </p:cNvPr>
          <p:cNvCxnSpPr/>
          <p:nvPr/>
        </p:nvCxnSpPr>
        <p:spPr>
          <a:xfrm flipH="1">
            <a:off x="4728219" y="1171102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6E8F968-8D5E-31B7-9377-9DE4F249C88F}"/>
              </a:ext>
            </a:extLst>
          </p:cNvPr>
          <p:cNvSpPr txBox="1"/>
          <p:nvPr/>
        </p:nvSpPr>
        <p:spPr>
          <a:xfrm>
            <a:off x="5637635" y="806070"/>
            <a:ext cx="132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times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73A37DB-00C5-89AE-F2E5-E3ED77A9A8EA}"/>
              </a:ext>
            </a:extLst>
          </p:cNvPr>
          <p:cNvCxnSpPr>
            <a:cxnSpLocks/>
          </p:cNvCxnSpPr>
          <p:nvPr/>
        </p:nvCxnSpPr>
        <p:spPr>
          <a:xfrm>
            <a:off x="6144152" y="1180191"/>
            <a:ext cx="0" cy="54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BB3618A1-41FC-D250-A269-ECB8A510EB66}"/>
              </a:ext>
            </a:extLst>
          </p:cNvPr>
          <p:cNvSpPr txBox="1"/>
          <p:nvPr/>
        </p:nvSpPr>
        <p:spPr>
          <a:xfrm>
            <a:off x="8570400" y="794034"/>
            <a:ext cx="19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3CE592C-D214-6B56-2690-2737BB2F704B}"/>
              </a:ext>
            </a:extLst>
          </p:cNvPr>
          <p:cNvCxnSpPr>
            <a:cxnSpLocks/>
          </p:cNvCxnSpPr>
          <p:nvPr/>
        </p:nvCxnSpPr>
        <p:spPr>
          <a:xfrm>
            <a:off x="9198218" y="1168427"/>
            <a:ext cx="0" cy="61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0F19CDED-EB16-1F08-4294-DEF61532C6FA}"/>
              </a:ext>
            </a:extLst>
          </p:cNvPr>
          <p:cNvSpPr txBox="1"/>
          <p:nvPr/>
        </p:nvSpPr>
        <p:spPr>
          <a:xfrm>
            <a:off x="3074762" y="3269711"/>
            <a:ext cx="9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DA616DD-5B01-10C7-3C77-EBA55CDC7E0C}"/>
              </a:ext>
            </a:extLst>
          </p:cNvPr>
          <p:cNvCxnSpPr/>
          <p:nvPr/>
        </p:nvCxnSpPr>
        <p:spPr>
          <a:xfrm flipV="1">
            <a:off x="3338246" y="2880449"/>
            <a:ext cx="0" cy="371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6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1" name="Group 8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2" name="Rectangle 8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3" name="Isosceles Triangle 8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4" name="Rectangle 8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5" name="Rectangle 9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9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Book reference – Chapter in an edited book</a:t>
            </a:r>
          </a:p>
        </p:txBody>
      </p:sp>
      <p:sp>
        <p:nvSpPr>
          <p:cNvPr id="166" name="Freeform: Shape 114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AutoShape 2" descr="APA Referenc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AutoShape 4" descr="APA Reference P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4882DE-DBDD-94D1-3D84-7BA9D544A444}"/>
              </a:ext>
            </a:extLst>
          </p:cNvPr>
          <p:cNvSpPr txBox="1"/>
          <p:nvPr/>
        </p:nvSpPr>
        <p:spPr>
          <a:xfrm>
            <a:off x="72352" y="746512"/>
            <a:ext cx="195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Chapter’s Author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6C059E-EE47-0991-B73D-B7A813A0E68C}"/>
              </a:ext>
            </a:extLst>
          </p:cNvPr>
          <p:cNvSpPr txBox="1"/>
          <p:nvPr/>
        </p:nvSpPr>
        <p:spPr>
          <a:xfrm>
            <a:off x="2142630" y="790041"/>
            <a:ext cx="9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3D4AD38-AC53-7C0B-10FB-95BBCEA26882}"/>
              </a:ext>
            </a:extLst>
          </p:cNvPr>
          <p:cNvSpPr txBox="1"/>
          <p:nvPr/>
        </p:nvSpPr>
        <p:spPr>
          <a:xfrm>
            <a:off x="9116310" y="750486"/>
            <a:ext cx="161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Book’s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87C918E-6F83-D3AE-53A6-948CEDD8B3D6}"/>
              </a:ext>
            </a:extLst>
          </p:cNvPr>
          <p:cNvSpPr txBox="1"/>
          <p:nvPr/>
        </p:nvSpPr>
        <p:spPr>
          <a:xfrm>
            <a:off x="3940667" y="786425"/>
            <a:ext cx="18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Chapter’s</a:t>
            </a:r>
            <a:r>
              <a:rPr lang="zh-CN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341717-4D7F-2578-CC04-B4156B2063D3}"/>
              </a:ext>
            </a:extLst>
          </p:cNvPr>
          <p:cNvSpPr txBox="1"/>
          <p:nvPr/>
        </p:nvSpPr>
        <p:spPr>
          <a:xfrm>
            <a:off x="6224490" y="541828"/>
            <a:ext cx="267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Book’s editor </a:t>
            </a:r>
          </a:p>
          <a:p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(First name. Last name)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E5F0C87-A8EA-959B-39AD-5E6BE098D335}"/>
              </a:ext>
            </a:extLst>
          </p:cNvPr>
          <p:cNvSpPr txBox="1"/>
          <p:nvPr/>
        </p:nvSpPr>
        <p:spPr>
          <a:xfrm>
            <a:off x="4541459" y="3668981"/>
            <a:ext cx="132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times</a:t>
            </a:r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DA481D0-FDB8-B6CD-5A1B-9A6AC9537BDD}"/>
              </a:ext>
            </a:extLst>
          </p:cNvPr>
          <p:cNvSpPr txBox="1"/>
          <p:nvPr/>
        </p:nvSpPr>
        <p:spPr>
          <a:xfrm>
            <a:off x="6526025" y="3736874"/>
            <a:ext cx="19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Chapter’s page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682FD0E-5F25-4EA2-5631-EF84788705F9}"/>
              </a:ext>
            </a:extLst>
          </p:cNvPr>
          <p:cNvSpPr txBox="1"/>
          <p:nvPr/>
        </p:nvSpPr>
        <p:spPr>
          <a:xfrm>
            <a:off x="9401535" y="3741063"/>
            <a:ext cx="194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Publisher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80E03560-FEFF-0AC7-F6BE-4493E176DE60}"/>
              </a:ext>
            </a:extLst>
          </p:cNvPr>
          <p:cNvCxnSpPr>
            <a:cxnSpLocks/>
          </p:cNvCxnSpPr>
          <p:nvPr/>
        </p:nvCxnSpPr>
        <p:spPr>
          <a:xfrm flipH="1">
            <a:off x="975311" y="1179483"/>
            <a:ext cx="59979" cy="64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8DE09565-B94A-DE6E-5A82-760CAD40B4E0}"/>
              </a:ext>
            </a:extLst>
          </p:cNvPr>
          <p:cNvCxnSpPr/>
          <p:nvPr/>
        </p:nvCxnSpPr>
        <p:spPr>
          <a:xfrm flipH="1">
            <a:off x="2470726" y="1229668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A8FDEA8A-4F04-5CEC-1AC3-372C5016CF14}"/>
              </a:ext>
            </a:extLst>
          </p:cNvPr>
          <p:cNvCxnSpPr/>
          <p:nvPr/>
        </p:nvCxnSpPr>
        <p:spPr>
          <a:xfrm flipH="1">
            <a:off x="4746379" y="1261688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707B7C13-3EEF-FC7C-1739-177A6EA837B5}"/>
              </a:ext>
            </a:extLst>
          </p:cNvPr>
          <p:cNvCxnSpPr/>
          <p:nvPr/>
        </p:nvCxnSpPr>
        <p:spPr>
          <a:xfrm flipH="1">
            <a:off x="7058342" y="1208307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44920FC6-B6BF-CE9C-5B66-2BBCC7E362E8}"/>
              </a:ext>
            </a:extLst>
          </p:cNvPr>
          <p:cNvCxnSpPr/>
          <p:nvPr/>
        </p:nvCxnSpPr>
        <p:spPr>
          <a:xfrm flipH="1">
            <a:off x="9920423" y="1245300"/>
            <a:ext cx="1" cy="518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7C959A8D-6E9A-E180-703B-03E16A6C7AE4}"/>
              </a:ext>
            </a:extLst>
          </p:cNvPr>
          <p:cNvCxnSpPr/>
          <p:nvPr/>
        </p:nvCxnSpPr>
        <p:spPr>
          <a:xfrm flipV="1">
            <a:off x="5174384" y="3180161"/>
            <a:ext cx="0" cy="52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0" name="直接箭头连接符 169">
            <a:extLst>
              <a:ext uri="{FF2B5EF4-FFF2-40B4-BE49-F238E27FC236}">
                <a16:creationId xmlns:a16="http://schemas.microsoft.com/office/drawing/2014/main" id="{8BBADAC1-57D9-1A70-F86E-293FAA8785EC}"/>
              </a:ext>
            </a:extLst>
          </p:cNvPr>
          <p:cNvCxnSpPr/>
          <p:nvPr/>
        </p:nvCxnSpPr>
        <p:spPr>
          <a:xfrm flipV="1">
            <a:off x="7300168" y="3180161"/>
            <a:ext cx="0" cy="52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1C0907C3-5D1B-EA2E-9068-F12E65F4C08C}"/>
              </a:ext>
            </a:extLst>
          </p:cNvPr>
          <p:cNvCxnSpPr/>
          <p:nvPr/>
        </p:nvCxnSpPr>
        <p:spPr>
          <a:xfrm flipV="1">
            <a:off x="10005795" y="3168811"/>
            <a:ext cx="0" cy="52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图片 172">
            <a:extLst>
              <a:ext uri="{FF2B5EF4-FFF2-40B4-BE49-F238E27FC236}">
                <a16:creationId xmlns:a16="http://schemas.microsoft.com/office/drawing/2014/main" id="{E3093122-A96F-9560-129B-8CAA5FF8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4" y="1798879"/>
            <a:ext cx="12191469" cy="13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Book chapter – find the errors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内容占位符 6" descr="手机屏幕截图&#10;&#10;中度可信度描述已自动生成">
            <a:extLst>
              <a:ext uri="{FF2B5EF4-FFF2-40B4-BE49-F238E27FC236}">
                <a16:creationId xmlns:a16="http://schemas.microsoft.com/office/drawing/2014/main" id="{CB0F42AB-1147-595B-CC42-7C79FDDAC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2" y="1113538"/>
            <a:ext cx="11582128" cy="2677226"/>
          </a:xfrm>
        </p:spPr>
      </p:pic>
    </p:spTree>
    <p:extLst>
      <p:ext uri="{BB962C8B-B14F-4D97-AF65-F5344CB8AC3E}">
        <p14:creationId xmlns:p14="http://schemas.microsoft.com/office/powerpoint/2010/main" val="422377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Book chapter – right version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6" name="图片 5" descr="图形用户界面, 文本&#10;&#10;描述已自动生成">
            <a:extLst>
              <a:ext uri="{FF2B5EF4-FFF2-40B4-BE49-F238E27FC236}">
                <a16:creationId xmlns:a16="http://schemas.microsoft.com/office/drawing/2014/main" id="{0B9A828D-4638-CE76-1912-536D86A8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" y="999959"/>
            <a:ext cx="12145610" cy="2606911"/>
          </a:xfrm>
          <a:prstGeom prst="rect">
            <a:avLst/>
          </a:prstGeom>
        </p:spPr>
      </p:pic>
      <p:sp>
        <p:nvSpPr>
          <p:cNvPr id="10" name="星形: 七角 9">
            <a:extLst>
              <a:ext uri="{FF2B5EF4-FFF2-40B4-BE49-F238E27FC236}">
                <a16:creationId xmlns:a16="http://schemas.microsoft.com/office/drawing/2014/main" id="{36F1C848-EDB8-EDCD-2D41-C7DFC2CBC7C4}"/>
              </a:ext>
            </a:extLst>
          </p:cNvPr>
          <p:cNvSpPr/>
          <p:nvPr/>
        </p:nvSpPr>
        <p:spPr>
          <a:xfrm>
            <a:off x="9574881" y="482171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星形: 七角 11">
            <a:extLst>
              <a:ext uri="{FF2B5EF4-FFF2-40B4-BE49-F238E27FC236}">
                <a16:creationId xmlns:a16="http://schemas.microsoft.com/office/drawing/2014/main" id="{A08D698D-C72F-5EAE-22E0-988345CF0D03}"/>
              </a:ext>
            </a:extLst>
          </p:cNvPr>
          <p:cNvSpPr/>
          <p:nvPr/>
        </p:nvSpPr>
        <p:spPr>
          <a:xfrm>
            <a:off x="10666851" y="2386540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08F9D4A-998C-54B1-B4A5-72A15AE64942}"/>
              </a:ext>
            </a:extLst>
          </p:cNvPr>
          <p:cNvCxnSpPr>
            <a:cxnSpLocks/>
          </p:cNvCxnSpPr>
          <p:nvPr/>
        </p:nvCxnSpPr>
        <p:spPr>
          <a:xfrm flipV="1">
            <a:off x="6448328" y="2955973"/>
            <a:ext cx="283814" cy="772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星形: 七角 12">
            <a:extLst>
              <a:ext uri="{FF2B5EF4-FFF2-40B4-BE49-F238E27FC236}">
                <a16:creationId xmlns:a16="http://schemas.microsoft.com/office/drawing/2014/main" id="{A08D698D-C72F-5EAE-22E0-988345CF0D03}"/>
              </a:ext>
            </a:extLst>
          </p:cNvPr>
          <p:cNvSpPr/>
          <p:nvPr/>
        </p:nvSpPr>
        <p:spPr>
          <a:xfrm>
            <a:off x="5712272" y="3728337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星形: 七角 10">
            <a:extLst>
              <a:ext uri="{FF2B5EF4-FFF2-40B4-BE49-F238E27FC236}">
                <a16:creationId xmlns:a16="http://schemas.microsoft.com/office/drawing/2014/main" id="{F8786E93-B35D-CFC4-E8FC-8236FB819417}"/>
              </a:ext>
            </a:extLst>
          </p:cNvPr>
          <p:cNvSpPr/>
          <p:nvPr/>
        </p:nvSpPr>
        <p:spPr>
          <a:xfrm>
            <a:off x="-52433" y="2383225"/>
            <a:ext cx="1116096" cy="563472"/>
          </a:xfrm>
          <a:prstGeom prst="star7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99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80E15-5274-2843-AF80-80778362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965" y="4544933"/>
            <a:ext cx="8820148" cy="4171278"/>
          </a:xfrm>
        </p:spPr>
        <p:txBody>
          <a:bodyPr>
            <a:normAutofit/>
          </a:bodyPr>
          <a:lstStyle/>
          <a:p>
            <a:pPr algn="l"/>
            <a:r>
              <a:rPr lang="en-US" sz="4600" dirty="0">
                <a:solidFill>
                  <a:schemeClr val="bg1"/>
                </a:solidFill>
              </a:rPr>
              <a:t>Webpage or Piece of Online Content</a:t>
            </a:r>
            <a:br>
              <a:rPr lang="en-US" sz="4600" dirty="0">
                <a:solidFill>
                  <a:schemeClr val="bg1"/>
                </a:solidFill>
              </a:rPr>
            </a:br>
            <a:endParaRPr lang="x-none" sz="4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5120-46B5-7F4B-9D95-9833D56A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05" y="749808"/>
            <a:ext cx="11049484" cy="455672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page names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author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cite their name first: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M. (Year, Month Date).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page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Site name. URL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Price, D. (2018, March 23).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Laziness does not exist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Medium. 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https://humanparts.medium.com/laziness-does-not-exist-3af27e312d01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resource was written by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or organization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use the name of the group/organization as the author. Additionally, if the author and site name are the same, omit the site name from the citation.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name. (Year, Month Date).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of page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Site name. URL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Society for the Prevention of Cruelty to Animals. (2019, November 21).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served: Case closed for over 40 dogfighting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victims.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https://www.aspca.org/news/justice-served-case-closed-over-40-dogfighting-victims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0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310846" y="57940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dirty="0"/>
              <a:t>Game Time!</a:t>
            </a:r>
            <a:endParaRPr sz="3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DE8EB0-C4BC-1978-A87F-99512737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277" y="1990947"/>
            <a:ext cx="5135905" cy="28761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80E15-5274-2843-AF80-80778362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965" y="4544933"/>
            <a:ext cx="8820148" cy="4171278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Newspaper</a:t>
            </a:r>
            <a:br>
              <a:rPr lang="en-US" sz="4600" dirty="0">
                <a:solidFill>
                  <a:schemeClr val="bg1"/>
                </a:solidFill>
              </a:rPr>
            </a:br>
            <a:endParaRPr lang="x-none" sz="46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86FF9D-FE1E-AFC4-B846-2BEA51B8DFB3}"/>
              </a:ext>
            </a:extLst>
          </p:cNvPr>
          <p:cNvSpPr txBox="1"/>
          <p:nvPr/>
        </p:nvSpPr>
        <p:spPr>
          <a:xfrm>
            <a:off x="1001713" y="952947"/>
            <a:ext cx="10203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Author, A. A. (Year, Month Day). Title of article. </a:t>
            </a:r>
            <a:r>
              <a:rPr lang="en-US" altLang="zh-CN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Title of Newspaper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URL 	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8D8218-A92E-AD63-E745-AC65D2D9F26C}"/>
              </a:ext>
            </a:extLst>
          </p:cNvPr>
          <p:cNvSpPr txBox="1"/>
          <p:nvPr/>
        </p:nvSpPr>
        <p:spPr>
          <a:xfrm>
            <a:off x="938990" y="2154846"/>
            <a:ext cx="88201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Guarino, B. (2017, December 4). How will humanity react to alien life? 	Psychologists have some predictions. </a:t>
            </a:r>
            <a:r>
              <a:rPr lang="en-US" altLang="zh-CN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Washington Post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	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https://www.washingtonpost.com/news/speaking-of-</a:t>
            </a:r>
            <a:r>
              <a:rPr lang="en-US" altLang="zh-CN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science/wp/2017/12/04/how-will-humanity-react-to-alien-	life-psychologists-have-some-predictions 	</a:t>
            </a:r>
          </a:p>
        </p:txBody>
      </p:sp>
    </p:spTree>
    <p:extLst>
      <p:ext uri="{BB962C8B-B14F-4D97-AF65-F5344CB8AC3E}">
        <p14:creationId xmlns:p14="http://schemas.microsoft.com/office/powerpoint/2010/main" val="268896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92B523A-9A40-57A9-F0D4-A79418F2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400"/>
            <a:ext cx="12170096" cy="629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196910" y="1892974"/>
            <a:ext cx="5402638" cy="1306830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Autofit/>
          </a:bodyPr>
          <a:lstStyle/>
          <a:p>
            <a:pPr algn="ctr"/>
            <a:r>
              <a:rPr lang="en-US" altLang="zh-CN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orte" panose="03060902040502070203" charset="0"/>
              </a:rPr>
              <a:t>Exercise</a:t>
            </a:r>
          </a:p>
          <a:p>
            <a:pPr algn="ctr"/>
            <a:r>
              <a:rPr lang="en-US" altLang="zh-CN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orte" panose="03060902040502070203" charset="0"/>
              </a:rPr>
              <a:t>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79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8197E-874E-7481-4EAE-74FABD8C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2CD4A84-74DC-71A2-5052-941F6662D9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11849" y="411504"/>
            <a:ext cx="5402638" cy="1306830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Autofit/>
          </a:bodyPr>
          <a:lstStyle/>
          <a:p>
            <a:pPr algn="ctr"/>
            <a:r>
              <a:rPr lang="en-US" altLang="zh-CN" sz="6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orte" panose="03060902040502070203" charset="0"/>
              </a:rPr>
              <a:t>Padlet</a:t>
            </a:r>
          </a:p>
        </p:txBody>
      </p:sp>
      <p:pic>
        <p:nvPicPr>
          <p:cNvPr id="3" name="图片 2" descr="QR 代码&#10;&#10;AI 生成的内容可能不正确。">
            <a:extLst>
              <a:ext uri="{FF2B5EF4-FFF2-40B4-BE49-F238E27FC236}">
                <a16:creationId xmlns:a16="http://schemas.microsoft.com/office/drawing/2014/main" id="{FC822F56-D04E-41B0-C673-2B6D5395A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5" y="1718334"/>
            <a:ext cx="3950426" cy="39504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61B3C9-CB9B-65CF-7019-D82E02A762F2}"/>
              </a:ext>
            </a:extLst>
          </p:cNvPr>
          <p:cNvSpPr txBox="1"/>
          <p:nvPr/>
        </p:nvSpPr>
        <p:spPr>
          <a:xfrm>
            <a:off x="5699052" y="3216493"/>
            <a:ext cx="54615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https://padlet.com/linpen/bibliography-xpvsvd8p54ic5h4s</a:t>
            </a:r>
            <a:endParaRPr lang="zh-CN" altLang="en-US" sz="28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84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AC7AD-2878-7075-2656-4FD5297FF892}"/>
              </a:ext>
            </a:extLst>
          </p:cNvPr>
          <p:cNvSpPr txBox="1"/>
          <p:nvPr/>
        </p:nvSpPr>
        <p:spPr>
          <a:xfrm>
            <a:off x="1758998" y="7243125"/>
            <a:ext cx="103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G. </a:t>
            </a:r>
            <a:endParaRPr lang="zh-CN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8DDA605-A89B-A5C1-0FB2-38B82900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DEE0C05-DC9B-245D-3E90-0D182082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431D8-3677-F5A5-95D1-09D0B1EC7704}"/>
              </a:ext>
            </a:extLst>
          </p:cNvPr>
          <p:cNvSpPr/>
          <p:nvPr/>
        </p:nvSpPr>
        <p:spPr>
          <a:xfrm>
            <a:off x="516225" y="85321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74DA11-47FE-4FAF-E3E1-EB0F493AB60F}"/>
              </a:ext>
            </a:extLst>
          </p:cNvPr>
          <p:cNvSpPr txBox="1"/>
          <p:nvPr/>
        </p:nvSpPr>
        <p:spPr>
          <a:xfrm>
            <a:off x="481878" y="1900946"/>
            <a:ext cx="10958452" cy="393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Morrison, Toni. </a:t>
            </a:r>
            <a:r>
              <a:rPr lang="zh-CN" altLang="zh-C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Vintage Books, 1987.</a:t>
            </a:r>
            <a:b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Morrison, Toni. (1987). </a:t>
            </a:r>
            <a:r>
              <a:rPr lang="zh-CN" altLang="zh-C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Vintage Books.</a:t>
            </a:r>
            <a:b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Morrison, T. (1987). </a:t>
            </a:r>
            <a:r>
              <a:rPr lang="zh-CN" altLang="zh-C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Vintage Books.</a:t>
            </a:r>
            <a:b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Morrison, T. (1987). </a:t>
            </a:r>
            <a:r>
              <a:rPr lang="zh-CN" altLang="zh-C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Beloved</a:t>
            </a:r>
            <a:r>
              <a:rPr lang="zh-CN" altLang="zh-C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Vintage Books.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8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AC7AD-2878-7075-2656-4FD5297FF892}"/>
              </a:ext>
            </a:extLst>
          </p:cNvPr>
          <p:cNvSpPr txBox="1"/>
          <p:nvPr/>
        </p:nvSpPr>
        <p:spPr>
          <a:xfrm>
            <a:off x="1758998" y="7243125"/>
            <a:ext cx="103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G. </a:t>
            </a:r>
            <a:endParaRPr lang="zh-CN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8DDA605-A89B-A5C1-0FB2-38B82900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DEE0C05-DC9B-245D-3E90-0D182082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431D8-3677-F5A5-95D1-09D0B1EC7704}"/>
              </a:ext>
            </a:extLst>
          </p:cNvPr>
          <p:cNvSpPr/>
          <p:nvPr/>
        </p:nvSpPr>
        <p:spPr>
          <a:xfrm>
            <a:off x="481878" y="84158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74DA11-47FE-4FAF-E3E1-EB0F493AB60F}"/>
              </a:ext>
            </a:extLst>
          </p:cNvPr>
          <p:cNvSpPr txBox="1"/>
          <p:nvPr/>
        </p:nvSpPr>
        <p:spPr>
          <a:xfrm>
            <a:off x="758927" y="1764914"/>
            <a:ext cx="10951195" cy="40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</a:p>
          <a:p>
            <a:r>
              <a:rPr lang="en-CA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correct APA citation for</a:t>
            </a:r>
            <a:r>
              <a:rPr lang="en-CA" altLang="zh-CN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newspaper article</a:t>
            </a:r>
            <a:r>
              <a:rPr lang="en-CA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Alvarez, L. (2005, August 30). Storm batters Gulf Coast: New Orleans suffers.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York Times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A1.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Alvarez, Linda. "Storm Batters Gulf Coast: New Orleans Suffers."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York Times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August 30, 2005, p. A1.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Alvarez, Linda. (2005). Storm Batters Gulf Coast: New Orleans Suffers.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Times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A1.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Alvarez, L. Storm Batters Gulf Coast.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Times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30 Aug. 2005, A1.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2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AC7AD-2878-7075-2656-4FD5297FF892}"/>
              </a:ext>
            </a:extLst>
          </p:cNvPr>
          <p:cNvSpPr txBox="1"/>
          <p:nvPr/>
        </p:nvSpPr>
        <p:spPr>
          <a:xfrm>
            <a:off x="1758998" y="7243125"/>
            <a:ext cx="103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G. </a:t>
            </a:r>
            <a:endParaRPr lang="zh-CN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8DDA605-A89B-A5C1-0FB2-38B82900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DEE0C05-DC9B-245D-3E90-0D182082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431D8-3677-F5A5-95D1-09D0B1EC7704}"/>
              </a:ext>
            </a:extLst>
          </p:cNvPr>
          <p:cNvSpPr/>
          <p:nvPr/>
        </p:nvSpPr>
        <p:spPr>
          <a:xfrm>
            <a:off x="462642" y="84158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74DA11-47FE-4FAF-E3E1-EB0F493AB60F}"/>
              </a:ext>
            </a:extLst>
          </p:cNvPr>
          <p:cNvSpPr txBox="1"/>
          <p:nvPr/>
        </p:nvSpPr>
        <p:spPr>
          <a:xfrm>
            <a:off x="462642" y="1657322"/>
            <a:ext cx="11364686" cy="500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r>
              <a:rPr lang="en-CA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the correct APA citation for an article from</a:t>
            </a:r>
            <a:r>
              <a:rPr lang="en-CA" altLang="zh-CN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library research database</a:t>
            </a:r>
            <a:r>
              <a:rPr lang="en-CA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Smith, J. The effects of sleep on memory consolidation. 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Psychology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2020;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(2): 45–60. doi:10.1234/jpsyc.2020.01502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Smith, J. (2020). The effects of sleep on memory consolidation. 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Psychology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15(2), 45–60.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Smith, J. (2020). The effects of sleep on memory consolidation, 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Psychology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vol. 15, no. 2, pp. 45–60.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Smith, J. (2020). The effects of sleep on memory consolidation. 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Psychology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24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45–60. https://doi.org/10.1234/jpsyc.2020.01502</a:t>
            </a:r>
            <a:endParaRPr lang="zh-CN" altLang="zh-CN" sz="240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7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1413-8151-2E22-9185-E09FB156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8FBE19D-FF35-299B-7523-4B845632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400163-DBBD-D204-B429-6F27BA11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0E9135-5B91-9102-84F5-DEEE890119AC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Write a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in-text citation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F8079-5B26-8C43-99FF-CEC7565D481F}"/>
              </a:ext>
            </a:extLst>
          </p:cNvPr>
          <p:cNvSpPr txBox="1"/>
          <p:nvPr/>
        </p:nvSpPr>
        <p:spPr>
          <a:xfrm>
            <a:off x="579910" y="823785"/>
            <a:ext cx="1136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buNone/>
            </a:pP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dogs display an aversion to rubber ducks was first discovered by </a:t>
            </a:r>
            <a:r>
              <a:rPr lang="en-GB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behaviorist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L. Summers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(A. write in-text citation)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The story of the discovery has become legendary among animal researchers:</a:t>
            </a:r>
            <a:endParaRPr lang="en-GB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6D67E-A4FB-6BAB-95DB-250E78138C38}"/>
              </a:ext>
            </a:extLst>
          </p:cNvPr>
          <p:cNvSpPr txBox="1"/>
          <p:nvPr/>
        </p:nvSpPr>
        <p:spPr>
          <a:xfrm>
            <a:off x="1427018" y="2208780"/>
            <a:ext cx="9337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140" marR="612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While conducting an obedience trial in my backyard, I accidentally dropped my son’s rubber duck onto the field. Every dog in the competition immediately fled the scene, tails tucked between their legs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(B. write in-text citation)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.”</a:t>
            </a:r>
            <a:endParaRPr kumimoji="0" lang="en-GB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CE509-2654-7DC1-A5D7-5D3613AC8A15}"/>
              </a:ext>
            </a:extLst>
          </p:cNvPr>
          <p:cNvSpPr txBox="1"/>
          <p:nvPr/>
        </p:nvSpPr>
        <p:spPr>
          <a:xfrm>
            <a:off x="579910" y="4642009"/>
            <a:ext cx="11064949" cy="194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(2012). Strange avoidance patterns in Canis lupus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familiaris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	of Domestic Animal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45, 112-119.</a:t>
            </a: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(2015).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Through a Dog’s Eyes: New Frontiers in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Research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	Boston: Beacon Press, p. 89.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98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1BBE-8311-3EA6-23F4-8AD911F1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A2BC0ED3-2191-71F6-3C80-2A2B65001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17E07D5-D18F-FAEE-1B36-B58C94B0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B26762-C8C8-D2DD-24BD-337D813A45E9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EBF8079-5B26-8C43-99FF-CEC7565D481F}"/>
              </a:ext>
            </a:extLst>
          </p:cNvPr>
          <p:cNvSpPr txBox="1"/>
          <p:nvPr/>
        </p:nvSpPr>
        <p:spPr>
          <a:xfrm>
            <a:off x="827314" y="830996"/>
            <a:ext cx="1136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buNone/>
            </a:pP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dogs display an aversion to rubber ducks was first discovered by </a:t>
            </a:r>
            <a:r>
              <a:rPr lang="en-GB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behaviorist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L. Summers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(2012)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story of the discovery has become legendary among animal researchers:</a:t>
            </a:r>
            <a:endParaRPr lang="en-GB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596D67E-A4FB-6BAB-95DB-250E78138C38}"/>
              </a:ext>
            </a:extLst>
          </p:cNvPr>
          <p:cNvSpPr txBox="1"/>
          <p:nvPr/>
        </p:nvSpPr>
        <p:spPr>
          <a:xfrm>
            <a:off x="1674422" y="2215991"/>
            <a:ext cx="9337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140" marR="612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“While conducting an obedience trial in my backyard, I accidentally dropped my son’s rubber duck onto the field. Every dog in the competition immediately fled the scene, tails tucked between their legs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(Summers, 2015, p. 89)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.”</a:t>
            </a:r>
            <a:endParaRPr kumimoji="0" lang="en-GB" sz="28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F5B4C-A94F-0F8F-A9FA-B3245AB9684E}"/>
              </a:ext>
            </a:extLst>
          </p:cNvPr>
          <p:cNvSpPr txBox="1"/>
          <p:nvPr/>
        </p:nvSpPr>
        <p:spPr>
          <a:xfrm>
            <a:off x="579910" y="4642009"/>
            <a:ext cx="11064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(2012). Strange avoidance patterns in Canis lupus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familiaris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	of Domestic Animal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45, 112-119.</a:t>
            </a: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(2015).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Through a Dog’s Eyes: New Frontiers in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Research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	Boston: Beacon Press, p. 89.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98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mage shows how to format a long quotation in an APA seventh edition paper.">
            <a:extLst>
              <a:ext uri="{FF2B5EF4-FFF2-40B4-BE49-F238E27FC236}">
                <a16:creationId xmlns:a16="http://schemas.microsoft.com/office/drawing/2014/main" id="{8FE424D8-BC3D-FC65-CD81-18A88DFBF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36875"/>
          <a:stretch/>
        </p:blipFill>
        <p:spPr bwMode="auto">
          <a:xfrm>
            <a:off x="2083593" y="3931099"/>
            <a:ext cx="8024813" cy="29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A026F-232F-88BD-5029-D26CC06A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7772400" cy="3931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2F232-2715-BFD8-9C26-487401173F34}"/>
              </a:ext>
            </a:extLst>
          </p:cNvPr>
          <p:cNvSpPr txBox="1"/>
          <p:nvPr/>
        </p:nvSpPr>
        <p:spPr>
          <a:xfrm>
            <a:off x="0" y="6581001"/>
            <a:ext cx="2007281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1200" b="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CN" dirty="0"/>
              <a:t>Sources from </a:t>
            </a:r>
            <a:r>
              <a:rPr lang="en-GB" dirty="0" err="1"/>
              <a:t>owl.purdue.edu</a:t>
            </a:r>
            <a:endParaRPr lang="en-C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9841D-3886-1063-FA88-B04683693F8A}"/>
              </a:ext>
            </a:extLst>
          </p:cNvPr>
          <p:cNvCxnSpPr/>
          <p:nvPr/>
        </p:nvCxnSpPr>
        <p:spPr>
          <a:xfrm>
            <a:off x="5143500" y="971550"/>
            <a:ext cx="15144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41901-0020-DA26-0ECC-81AF59FA0005}"/>
              </a:ext>
            </a:extLst>
          </p:cNvPr>
          <p:cNvCxnSpPr>
            <a:cxnSpLocks/>
          </p:cNvCxnSpPr>
          <p:nvPr/>
        </p:nvCxnSpPr>
        <p:spPr>
          <a:xfrm>
            <a:off x="2928938" y="971550"/>
            <a:ext cx="5000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CF5B5A-E330-D092-C30F-E9E0C5B30198}"/>
              </a:ext>
            </a:extLst>
          </p:cNvPr>
          <p:cNvCxnSpPr>
            <a:cxnSpLocks/>
          </p:cNvCxnSpPr>
          <p:nvPr/>
        </p:nvCxnSpPr>
        <p:spPr>
          <a:xfrm>
            <a:off x="6095999" y="1266825"/>
            <a:ext cx="3519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3A6C79-BAA7-BDFE-14DB-E4D4CDA60D6F}"/>
              </a:ext>
            </a:extLst>
          </p:cNvPr>
          <p:cNvCxnSpPr>
            <a:cxnSpLocks/>
          </p:cNvCxnSpPr>
          <p:nvPr/>
        </p:nvCxnSpPr>
        <p:spPr>
          <a:xfrm>
            <a:off x="2381248" y="1590675"/>
            <a:ext cx="24193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93B8EB-A707-978F-8B42-5EB15491CABF}"/>
              </a:ext>
            </a:extLst>
          </p:cNvPr>
          <p:cNvSpPr txBox="1"/>
          <p:nvPr/>
        </p:nvSpPr>
        <p:spPr>
          <a:xfrm>
            <a:off x="396483" y="12668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½ inch: 1.27 cm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3A4ABC-2FB9-5BB1-8A8C-25D3A558D10A}"/>
              </a:ext>
            </a:extLst>
          </p:cNvPr>
          <p:cNvCxnSpPr>
            <a:cxnSpLocks/>
          </p:cNvCxnSpPr>
          <p:nvPr/>
        </p:nvCxnSpPr>
        <p:spPr>
          <a:xfrm>
            <a:off x="3178969" y="3257550"/>
            <a:ext cx="13215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355215" y="2148840"/>
            <a:ext cx="7810500" cy="1344295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latin typeface="Forte" panose="03060902040502070203" charset="0"/>
                <a:cs typeface="Forte" panose="03060902040502070203" charset="0"/>
              </a:rPr>
              <a:t>About “APA”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F8BA-CCEA-A51E-BE9E-6AD2971C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68AB6E0D-7075-9138-A961-DFF879FC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166CF1-359A-A0EE-6C4F-F768A213B14D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71FED78-93DA-D0DB-91C5-A9AA1EE1CE0A}"/>
              </a:ext>
            </a:extLst>
          </p:cNvPr>
          <p:cNvSpPr txBox="1"/>
          <p:nvPr/>
        </p:nvSpPr>
        <p:spPr>
          <a:xfrm>
            <a:off x="827314" y="830996"/>
            <a:ext cx="11364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buNone/>
            </a:pP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That dogs display an aversion to rubber ducks was first discovered by </a:t>
            </a:r>
            <a:r>
              <a:rPr lang="en-GB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behaviorist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L. Summers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(2012)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GB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story of the discovery has become legendary among animal researchers:</a:t>
            </a:r>
            <a:endParaRPr lang="en-GB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97BF5CE-0CA6-68AC-7394-0CA465F3F9DC}"/>
              </a:ext>
            </a:extLst>
          </p:cNvPr>
          <p:cNvSpPr txBox="1"/>
          <p:nvPr/>
        </p:nvSpPr>
        <p:spPr>
          <a:xfrm>
            <a:off x="1674422" y="2215991"/>
            <a:ext cx="9337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140" marR="612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“While conducting an obedience trial in my backyard, I accidentally dropped my son’s rubber duck onto the field. Every dog in the competition immediately fled the scene, tails tucked between their legs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(Summers, 2015, p.89)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.”</a:t>
            </a:r>
            <a:endParaRPr kumimoji="0" lang="en-GB" sz="28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FDFC8-726B-5710-F7DC-BE17F8D86F57}"/>
              </a:ext>
            </a:extLst>
          </p:cNvPr>
          <p:cNvSpPr txBox="1"/>
          <p:nvPr/>
        </p:nvSpPr>
        <p:spPr>
          <a:xfrm>
            <a:off x="579910" y="4642009"/>
            <a:ext cx="11064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(2012). Strange avoidance patterns in Canis lupus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familiaris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	of Domestic Animal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45, 112-119.</a:t>
            </a: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Times New Roman" panose="02020603050405020304" pitchFamily="18" charset="0"/>
              <a:buAutoNum type="alphaU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Summers, L. (2015).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Through a Dog’s Eyes: New Frontiers in 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Research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	Boston: Beacon Press, p. 89.</a:t>
            </a: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68560B9F-000E-B9BD-C331-FD85DE30A687}"/>
              </a:ext>
            </a:extLst>
          </p:cNvPr>
          <p:cNvSpPr txBox="1"/>
          <p:nvPr/>
        </p:nvSpPr>
        <p:spPr>
          <a:xfrm>
            <a:off x="1674422" y="2243137"/>
            <a:ext cx="933796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140" marR="612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While conducting an obedience trial in my backyard, I accidentally dropped my son’s rubber duck onto the field. Every dog in the competition immediately fled the scene, tails tucked between their legs. </a:t>
            </a:r>
            <a:r>
              <a:rPr lang="en-GB" sz="28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(Summers, 2015, p. 89)</a:t>
            </a:r>
            <a:endParaRPr kumimoji="0" lang="en-GB" sz="28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5D1B-7C9E-CC6E-9A02-54A83D3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1F39E4B8-651E-7485-16D2-D498C391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60F07E2-10A4-14DA-838E-C4093D2A9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1DC5A961-1CAF-9481-8EFD-4196E5C91898}"/>
              </a:ext>
            </a:extLst>
          </p:cNvPr>
          <p:cNvSpPr txBox="1"/>
          <p:nvPr/>
        </p:nvSpPr>
        <p:spPr>
          <a:xfrm>
            <a:off x="1151560" y="245782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Write a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in-text citation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24F25-956F-B9BF-F1DE-BF56987860BE}"/>
              </a:ext>
            </a:extLst>
          </p:cNvPr>
          <p:cNvSpPr txBox="1"/>
          <p:nvPr/>
        </p:nvSpPr>
        <p:spPr>
          <a:xfrm>
            <a:off x="1196670" y="798149"/>
            <a:ext cx="10522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612140"/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unexpected hostility of pandas toward disco music was initially met with </a:t>
            </a:r>
            <a:r>
              <a:rPr lang="en-GB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skepticism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However, several investigations 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(A.&amp;B. write in-text citation) 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have now demonstrated that exposure to disco causes stress </a:t>
            </a:r>
            <a:r>
              <a:rPr lang="en-GB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behaviors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pandas. A detailed study by the Global Panda Foundation 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(C. write in-text citation) 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found that pandas react most strongly to fast-tempo beats. Meanwhile, a DJ from Berlin insists that pandas merely dislike “bad disco.” “They know quality just like any good Berliner!” he writes 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(D. write in-text citation)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758C1-7BB5-7706-B899-53B565A9B027}"/>
              </a:ext>
            </a:extLst>
          </p:cNvPr>
          <p:cNvSpPr txBox="1"/>
          <p:nvPr/>
        </p:nvSpPr>
        <p:spPr>
          <a:xfrm>
            <a:off x="723501" y="3714384"/>
            <a:ext cx="11468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Thompson, M. A., &amp; Lee, R. S. (2013). 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Behavioral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changes in pandas exposed to rhythmic stimuli. 	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of Giant Panda Studies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22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(2), 87–95.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Thompson, M. A., Lee, R. S., &amp; Becker, T. L. (2016). Effects of disco music on the emotional states of 	Ailuropoda melanoleuca. J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ournal of Giant Panda Studies, 25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(3), 134–149. 	https://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academicsearchcomplete.com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Global Panda Foundation. (2019). 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beat factor: How pandas perceive tempo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	https://www.globalpandafoundation.org/research/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beatfactor.pdf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	http://www.djsoundstories.com/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(para. 3)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96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4235-B2F2-E90C-EAA3-34ABC2A9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5A10B28C-8614-DC1B-BD25-CBE4C17A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C925D8-3D3A-F448-2DE8-27569B5129BE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C6793-120B-4614-6024-992C444EC996}"/>
              </a:ext>
            </a:extLst>
          </p:cNvPr>
          <p:cNvSpPr txBox="1"/>
          <p:nvPr/>
        </p:nvSpPr>
        <p:spPr>
          <a:xfrm>
            <a:off x="452176" y="3546764"/>
            <a:ext cx="11468497" cy="28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Thompson, M. A., &amp; Lee, R. S. (2013). 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Behavioral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changes in pandas exposed to rhythmic stimuli. 	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Journal of Giant Panda Studies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22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(2), 87–95.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Thompson, M. A., Lee, R. S., &amp; Becker, T. L. (2016). Effects of disco music on the emotional states of 	Ailuropoda melanoleuca. J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ournal of Giant Panda Studies, 25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(3), 134–149.</a:t>
            </a:r>
            <a:r>
              <a:rPr lang="zh-CN" altLang="en-US" sz="2000" kern="0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academicsearchcomplete.com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Global Panda Foundation. (2019). 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beat factor: How pandas perceive tempo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	https://www.globalpandafoundation.org/research/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beatfactor.pdf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360045" lvl="0" indent="-342900">
              <a:buClr>
                <a:srgbClr val="00B050"/>
              </a:buClr>
              <a:buFont typeface="Times New Roman" panose="02020603050405020304" pitchFamily="18" charset="0"/>
              <a:buAutoNum type="alphaUcPeriod"/>
            </a:pP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0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	http://www.djsoundstories.com/</a:t>
            </a:r>
            <a:r>
              <a:rPr lang="en-GB" sz="20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0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(para. 3)</a:t>
            </a:r>
            <a:endParaRPr lang="en-GB" sz="20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7E89C-037E-CD2E-1D37-A01370B869C2}"/>
              </a:ext>
            </a:extLst>
          </p:cNvPr>
          <p:cNvSpPr txBox="1"/>
          <p:nvPr/>
        </p:nvSpPr>
        <p:spPr>
          <a:xfrm>
            <a:off x="701558" y="871244"/>
            <a:ext cx="11219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unexpected hostility of pandas toward disco music was initially met with </a:t>
            </a:r>
            <a:r>
              <a:rPr lang="en-GB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skepticism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However, several investigations (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Thompson &amp; Lee, 2013; Thompson et al., 2016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have now demonstrated that exposure to disco causes stress </a:t>
            </a:r>
            <a:r>
              <a:rPr lang="en-GB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behaviors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pandas. A detailed study by the Global Panda Foundation (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found that pandas react most strongly to fast-tempo beats. Meanwhile, a DJ from Berlin insists that pandas merely dislike “bad disco.” “They know quality just like any good Berliner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 he writes (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n.d., para. 3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GB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033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7480E-A862-7826-B83A-A12E6DAF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5EAB236A-8568-EA79-FCF4-21E9AC0CB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3EF89-2E7D-B315-9CD9-7808FD596C82}"/>
              </a:ext>
            </a:extLst>
          </p:cNvPr>
          <p:cNvSpPr txBox="1"/>
          <p:nvPr/>
        </p:nvSpPr>
        <p:spPr>
          <a:xfrm>
            <a:off x="1224963" y="359044"/>
            <a:ext cx="1146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0045" lvl="0">
              <a:buClr>
                <a:srgbClr val="00B050"/>
              </a:buClr>
            </a:pP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4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	http://www.djsoundstories.com/</a:t>
            </a:r>
            <a:r>
              <a:rPr lang="en-GB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(para. 3)</a:t>
            </a:r>
            <a:endParaRPr lang="en-GB" sz="24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AA733-EC07-A8AB-32D6-3A544F88AF55}"/>
              </a:ext>
            </a:extLst>
          </p:cNvPr>
          <p:cNvSpPr txBox="1"/>
          <p:nvPr/>
        </p:nvSpPr>
        <p:spPr>
          <a:xfrm>
            <a:off x="0" y="6581001"/>
            <a:ext cx="3169457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1200" b="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GB" dirty="0"/>
              <a:t>Sources from </a:t>
            </a:r>
            <a:r>
              <a:rPr lang="en-GB" dirty="0" err="1"/>
              <a:t>columbiacollege-ca.libguides.com</a:t>
            </a:r>
            <a:endParaRPr lang="en-CN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7E5E7-94CA-03C3-1E7E-C0DBEECD3B4C}"/>
              </a:ext>
            </a:extLst>
          </p:cNvPr>
          <p:cNvGrpSpPr/>
          <p:nvPr/>
        </p:nvGrpSpPr>
        <p:grpSpPr>
          <a:xfrm>
            <a:off x="855635" y="1212682"/>
            <a:ext cx="10480729" cy="5286274"/>
            <a:chOff x="855635" y="1212682"/>
            <a:chExt cx="10480729" cy="52862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BDEE5-FA8D-0101-8E1B-BA6428EB7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635" y="1212682"/>
              <a:ext cx="10480729" cy="5286274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802597-3441-8959-DAD4-FB3F52C6D84B}"/>
                </a:ext>
              </a:extLst>
            </p:cNvPr>
            <p:cNvCxnSpPr>
              <a:cxnSpLocks/>
            </p:cNvCxnSpPr>
            <p:nvPr/>
          </p:nvCxnSpPr>
          <p:spPr>
            <a:xfrm>
              <a:off x="1668326" y="2489577"/>
              <a:ext cx="150113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84EBE-E5A3-0688-6D16-34438873897B}"/>
                </a:ext>
              </a:extLst>
            </p:cNvPr>
            <p:cNvCxnSpPr>
              <a:cxnSpLocks/>
            </p:cNvCxnSpPr>
            <p:nvPr/>
          </p:nvCxnSpPr>
          <p:spPr>
            <a:xfrm>
              <a:off x="9538882" y="2161529"/>
              <a:ext cx="4265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5F1BC4-781D-BD48-9427-2C9A8156B6B6}"/>
                </a:ext>
              </a:extLst>
            </p:cNvPr>
            <p:cNvCxnSpPr>
              <a:cxnSpLocks/>
            </p:cNvCxnSpPr>
            <p:nvPr/>
          </p:nvCxnSpPr>
          <p:spPr>
            <a:xfrm>
              <a:off x="7692001" y="3042350"/>
              <a:ext cx="13590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9089C7-46DC-7989-1DA1-D84C27989162}"/>
                </a:ext>
              </a:extLst>
            </p:cNvPr>
            <p:cNvCxnSpPr>
              <a:cxnSpLocks/>
            </p:cNvCxnSpPr>
            <p:nvPr/>
          </p:nvCxnSpPr>
          <p:spPr>
            <a:xfrm>
              <a:off x="3169457" y="5364512"/>
              <a:ext cx="13590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94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BF6D-61E7-6118-6938-07D2452F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000F8B36-8420-0013-DBB7-A2BA8C6D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9EF0A-0BC5-90B2-FA10-4E57CC1FBD86}"/>
              </a:ext>
            </a:extLst>
          </p:cNvPr>
          <p:cNvSpPr txBox="1"/>
          <p:nvPr/>
        </p:nvSpPr>
        <p:spPr>
          <a:xfrm>
            <a:off x="0" y="6581001"/>
            <a:ext cx="3169457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defRPr sz="1200" b="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r>
              <a:rPr lang="en-GB" dirty="0"/>
              <a:t>Sources from </a:t>
            </a:r>
            <a:r>
              <a:rPr lang="en-GB" dirty="0" err="1"/>
              <a:t>apastyle.apa.org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737AE-1E0B-7DE5-9628-E2F759F1C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39526"/>
            <a:ext cx="7772400" cy="3112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909C8-738B-6D1A-5FD4-6553B6C6D824}"/>
              </a:ext>
            </a:extLst>
          </p:cNvPr>
          <p:cNvSpPr txBox="1"/>
          <p:nvPr/>
        </p:nvSpPr>
        <p:spPr>
          <a:xfrm>
            <a:off x="1255362" y="316075"/>
            <a:ext cx="8726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Direct Quotation of Material Without Page Numbers (In-text)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693C66-40C1-5A1A-3CF3-1701CE3DC362}"/>
              </a:ext>
            </a:extLst>
          </p:cNvPr>
          <p:cNvCxnSpPr>
            <a:cxnSpLocks/>
          </p:cNvCxnSpPr>
          <p:nvPr/>
        </p:nvCxnSpPr>
        <p:spPr>
          <a:xfrm>
            <a:off x="2805240" y="3429000"/>
            <a:ext cx="1501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928575-2F36-5A8A-1672-C5AF6F610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858074"/>
            <a:ext cx="7772400" cy="25843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3C66-40C1-5A1A-3CF3-1701CE3DC362}"/>
              </a:ext>
            </a:extLst>
          </p:cNvPr>
          <p:cNvCxnSpPr>
            <a:cxnSpLocks/>
          </p:cNvCxnSpPr>
          <p:nvPr/>
        </p:nvCxnSpPr>
        <p:spPr>
          <a:xfrm>
            <a:off x="4138180" y="4889716"/>
            <a:ext cx="5628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655A9ED-ACE8-263D-A5C4-1987081D4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202349"/>
            <a:ext cx="7772400" cy="265565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693C66-40C1-5A1A-3CF3-1701CE3DC362}"/>
              </a:ext>
            </a:extLst>
          </p:cNvPr>
          <p:cNvCxnSpPr>
            <a:cxnSpLocks/>
          </p:cNvCxnSpPr>
          <p:nvPr/>
        </p:nvCxnSpPr>
        <p:spPr>
          <a:xfrm>
            <a:off x="4935052" y="6241944"/>
            <a:ext cx="23218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45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C2737-267F-5D46-9DCF-2F88D85C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712D5FDA-2941-8898-552F-7D0A453D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6978D8-093F-37A6-D3FE-B1181D9F798E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E530F-F47B-7563-625B-144463A1BDB5}"/>
              </a:ext>
            </a:extLst>
          </p:cNvPr>
          <p:cNvSpPr txBox="1"/>
          <p:nvPr/>
        </p:nvSpPr>
        <p:spPr>
          <a:xfrm>
            <a:off x="1224963" y="3479917"/>
            <a:ext cx="1146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0045" lvl="0">
              <a:buClr>
                <a:srgbClr val="00B050"/>
              </a:buClr>
            </a:pP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400" i="1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	http://www.djsoundstories.com/</a:t>
            </a:r>
            <a:r>
              <a:rPr lang="en-GB" sz="240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(para. 3)</a:t>
            </a:r>
            <a:endParaRPr lang="en-GB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8BBCB-8EE9-E6CE-563D-062CA9CC5A53}"/>
              </a:ext>
            </a:extLst>
          </p:cNvPr>
          <p:cNvSpPr txBox="1"/>
          <p:nvPr/>
        </p:nvSpPr>
        <p:spPr>
          <a:xfrm>
            <a:off x="701558" y="871244"/>
            <a:ext cx="11219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unexpected hostility of pandas toward disco music was initially met with </a:t>
            </a:r>
            <a:r>
              <a:rPr lang="en-GB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skepticism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However, several 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investigations (Thompson &amp; Lee, 2013; Thompson et al., 2016) have now demonstrated that exposure to disco causes stress </a:t>
            </a:r>
            <a:r>
              <a:rPr lang="en-GB" sz="2400" kern="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behaviors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pandas. A detailed study by the Global Panda Foundation (2019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found that pandas react most strongly to fast-tempo beats. Meanwhile, a DJ from Berlin insists that pandas merely dislike “bad disco.” “They know quality just like any good Berliner</a:t>
            </a:r>
            <a:r>
              <a:rPr lang="en-GB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 he writes (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n.d., para. 3</a:t>
            </a:r>
            <a:r>
              <a:rPr lang="en-GB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GB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C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657F8-31AC-7D2B-5D29-81B2ECA00A4A}"/>
              </a:ext>
            </a:extLst>
          </p:cNvPr>
          <p:cNvSpPr txBox="1"/>
          <p:nvPr/>
        </p:nvSpPr>
        <p:spPr>
          <a:xfrm>
            <a:off x="876420" y="5497595"/>
            <a:ext cx="1086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360045" lvl="0" indent="-457200">
              <a:buClr>
                <a:srgbClr val="00B050"/>
              </a:buClr>
            </a:pP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4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 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(Section Name). http://www.djsoundstories.com/</a:t>
            </a:r>
            <a:r>
              <a:rPr lang="en-GB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400" kern="0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24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0223EA-BB78-03A0-7380-0048EE569FD7}"/>
              </a:ext>
            </a:extLst>
          </p:cNvPr>
          <p:cNvCxnSpPr>
            <a:cxnSpLocks/>
          </p:cNvCxnSpPr>
          <p:nvPr/>
        </p:nvCxnSpPr>
        <p:spPr>
          <a:xfrm>
            <a:off x="9804936" y="2737550"/>
            <a:ext cx="150113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37B8B4-D7DA-0F1C-534D-6679F956F161}"/>
              </a:ext>
            </a:extLst>
          </p:cNvPr>
          <p:cNvCxnSpPr>
            <a:cxnSpLocks/>
          </p:cNvCxnSpPr>
          <p:nvPr/>
        </p:nvCxnSpPr>
        <p:spPr>
          <a:xfrm>
            <a:off x="870631" y="3184419"/>
            <a:ext cx="106136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9084B0-8942-B677-9ACC-A0A302D4F9BB}"/>
              </a:ext>
            </a:extLst>
          </p:cNvPr>
          <p:cNvSpPr txBox="1"/>
          <p:nvPr/>
        </p:nvSpPr>
        <p:spPr>
          <a:xfrm>
            <a:off x="876420" y="4589925"/>
            <a:ext cx="1086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360045" lvl="0" indent="-457200">
              <a:buClr>
                <a:srgbClr val="00B050"/>
              </a:buClr>
            </a:pP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Klang, F. (n.d.). </a:t>
            </a:r>
            <a:r>
              <a:rPr lang="en-GB" sz="2400" i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DJ’s take on pandas and disco: Only the real stuff passes! </a:t>
            </a:r>
            <a:r>
              <a:rPr lang="en-GB" sz="24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http://www.djsoundstories.com/</a:t>
            </a:r>
            <a:r>
              <a:rPr lang="en-GB" sz="2400" kern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pandasdisco</a:t>
            </a:r>
            <a:r>
              <a:rPr lang="en-GB" sz="2400" kern="0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2400" kern="100" dirty="0">
              <a:solidFill>
                <a:srgbClr val="00B05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Tick1 outline">
            <a:extLst>
              <a:ext uri="{FF2B5EF4-FFF2-40B4-BE49-F238E27FC236}">
                <a16:creationId xmlns:a16="http://schemas.microsoft.com/office/drawing/2014/main" id="{C943C453-DB92-C360-063F-59B11B736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397" y="4294428"/>
            <a:ext cx="914400" cy="914400"/>
          </a:xfrm>
          <a:prstGeom prst="rect">
            <a:avLst/>
          </a:prstGeom>
        </p:spPr>
      </p:pic>
      <p:pic>
        <p:nvPicPr>
          <p:cNvPr id="16" name="Graphic 15" descr="Badge Tick1 outline">
            <a:extLst>
              <a:ext uri="{FF2B5EF4-FFF2-40B4-BE49-F238E27FC236}">
                <a16:creationId xmlns:a16="http://schemas.microsoft.com/office/drawing/2014/main" id="{F851D99D-2AF4-9DD7-07DE-1712D8625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469" y="5319407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1413-8151-2E22-9185-E09FB156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48FBE19D-FF35-299B-7523-4B845632C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400163-DBBD-D204-B429-6F27BA11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0E9135-5B91-9102-84F5-DEEE890119AC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Write a reference for it.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3D3288-754C-3794-30F9-CE1A1F65E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29" y="853588"/>
            <a:ext cx="11632141" cy="38306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A456F5-09F7-5279-5608-E759F4B72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89" y="4829302"/>
            <a:ext cx="11247074" cy="1477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5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5D1B-7C9E-CC6E-9A02-54A83D3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1F39E4B8-651E-7485-16D2-D498C391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1" y="35258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60F07E2-10A4-14DA-838E-C4093D2A9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0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95B15-231A-6858-D91B-E95FC8855A60}"/>
              </a:ext>
            </a:extLst>
          </p:cNvPr>
          <p:cNvSpPr txBox="1"/>
          <p:nvPr/>
        </p:nvSpPr>
        <p:spPr>
          <a:xfrm>
            <a:off x="1276869" y="388650"/>
            <a:ext cx="1136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Write a reference for it.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08CB72-0B52-147A-1D45-52DF4A6B3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5" y="845850"/>
            <a:ext cx="10110636" cy="41966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32CA9B-C07F-5108-54D2-36BEF3D3F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29" y="5042491"/>
            <a:ext cx="10261600" cy="1570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0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2181385" y="3140710"/>
            <a:ext cx="976009" cy="923059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157449" y="3212626"/>
            <a:ext cx="3207957" cy="519221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In-text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8035925" y="3212465"/>
            <a:ext cx="1312545" cy="1096010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Full</a:t>
            </a: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7060607" y="3140710"/>
            <a:ext cx="976009" cy="923059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4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552315" y="1034415"/>
            <a:ext cx="2861310" cy="1306830"/>
          </a:xfrm>
          <a:prstGeom prst="rect">
            <a:avLst/>
          </a:prstGeom>
          <a:noFill/>
        </p:spPr>
        <p:txBody>
          <a:bodyPr vert="horz" wrap="square" lIns="90000" tIns="46800" rIns="90000" bIns="46800" rtlCol="0">
            <a:noAutofit/>
          </a:bodyPr>
          <a:lstStyle/>
          <a:p>
            <a:pPr algn="dist"/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latin typeface="Forte" panose="03060902040502070203" charset="0"/>
                <a:ea typeface="汉仪旗黑-85S" panose="00020600040101010101" pitchFamily="18" charset="-122"/>
                <a:cs typeface="Forte" panose="03060902040502070203" charset="0"/>
              </a:rPr>
              <a:t>Citation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 flipH="1">
            <a:off x="1756975" y="1175067"/>
            <a:ext cx="2359025" cy="45078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fontAlgn="base"/>
            <a:r>
              <a:rPr lang="en-US" altLang="zh-CN" sz="28700" b="1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lt"/>
              </a:rPr>
              <a:t>1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Citation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sz="3200" i="1" dirty="0">
                <a:latin typeface="Times New Roman" panose="02020603050405020304" charset="0"/>
                <a:cs typeface="Times New Roman" panose="02020603050405020304" charset="0"/>
              </a:rPr>
              <a:t>in-text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5165" y="1761490"/>
            <a:ext cx="1107821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APA style requires that you cite in the body of your essay the source of a fact, idea, quote, or datum you have borrowed. The way you do this is the parenthetical citation – which is a fancy way of saying a citation in parentheses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 )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The elements of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parenthetical citation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are easy: [direct quotation]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            Here’s a sample: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015" y="1046480"/>
            <a:ext cx="11134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Citations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go in the </a:t>
            </a:r>
            <a:r>
              <a:rPr lang="en-US" sz="32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(middle/ ending)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your essays</a:t>
            </a:r>
            <a:endParaRPr lang="en-US" altLang="en-US" sz="32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3810" y="6558280"/>
            <a:ext cx="1176718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200" b="0">
                <a:latin typeface="Times New Roman" panose="02020603050405020304" charset="0"/>
                <a:cs typeface="Times New Roman" panose="02020603050405020304" charset="0"/>
              </a:rPr>
              <a:t>Gordon Coleman, “In-text Citation in APA Style: Notes Sheet, Exercise, Answer Key”, https://urls.bccampus.ca/35.</a:t>
            </a:r>
            <a:endParaRPr lang="en-US" altLang="en-US" sz="12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165" y="4224020"/>
            <a:ext cx="76892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(author, year of publication, page/para.)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6375" y="4939030"/>
            <a:ext cx="88074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latin typeface="Times New Roman" panose="02020603050405020304" charset="0"/>
              </a:rPr>
              <a:t>“It has been argued that milk chocolate tastes better” </a:t>
            </a:r>
          </a:p>
          <a:p>
            <a:pPr indent="0"/>
            <a:r>
              <a:rPr lang="en-US" sz="3200" b="0" dirty="0">
                <a:solidFill>
                  <a:srgbClr val="FF0000"/>
                </a:solidFill>
                <a:latin typeface="Times New Roman" panose="02020603050405020304" charset="0"/>
              </a:rPr>
              <a:t>(Smith, 2001, p. 163).</a:t>
            </a:r>
            <a:endParaRPr lang="en-US" altLang="en-US" sz="3200" b="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810" y="6558280"/>
            <a:ext cx="1176718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200" b="0">
                <a:latin typeface="Times New Roman" panose="02020603050405020304" charset="0"/>
                <a:cs typeface="Times New Roman" panose="02020603050405020304" charset="0"/>
              </a:rPr>
              <a:t>Gordon Coleman, “In-text Citation in APA Style: Notes Sheet, Exercise, Answer Key”, https://urls.bccampus.ca/35.</a:t>
            </a:r>
            <a:endParaRPr lang="en-US" altLang="en-US" sz="12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1840" y="871855"/>
            <a:ext cx="11011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charset="0"/>
              </a:rPr>
              <a:t>“It has been argued that milk chocolate tastes better”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charset="0"/>
              </a:rPr>
              <a:t>(Smith, 2001, p. 163).</a:t>
            </a:r>
            <a:endParaRPr lang="en-US" altLang="en-US" sz="28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700" y="2028825"/>
            <a:ext cx="1089723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Times New Roman" panose="02020603050405020304" charset="0"/>
              </a:rPr>
              <a:t>Each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charset="0"/>
              </a:rPr>
              <a:t>parenthetical citation</a:t>
            </a:r>
            <a:r>
              <a:rPr lang="en-US" sz="3200" b="0">
                <a:latin typeface="Times New Roman" panose="02020603050405020304" charset="0"/>
              </a:rPr>
              <a:t> </a:t>
            </a:r>
            <a:r>
              <a:rPr lang="en-US" sz="3200" b="1" i="1">
                <a:latin typeface="Times New Roman" panose="02020603050405020304" charset="0"/>
              </a:rPr>
              <a:t>must</a:t>
            </a:r>
            <a:r>
              <a:rPr lang="en-US" sz="3200" b="0">
                <a:latin typeface="Times New Roman" panose="02020603050405020304" charset="0"/>
              </a:rPr>
              <a:t> correspond to a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</a:rPr>
              <a:t>full citation</a:t>
            </a:r>
            <a:r>
              <a:rPr lang="en-US" sz="3200" b="0">
                <a:latin typeface="Times New Roman" panose="02020603050405020304" charset="0"/>
              </a:rPr>
              <a:t> in your reference list at the end of your essay. In this case, if we looked in the reference list we might see something like this:</a:t>
            </a:r>
          </a:p>
          <a:p>
            <a:pPr indent="0"/>
            <a:r>
              <a:rPr lang="en-US" sz="3200" b="0">
                <a:latin typeface="Times New Roman" panose="02020603050405020304" charset="0"/>
              </a:rPr>
              <a:t> </a:t>
            </a:r>
          </a:p>
          <a:p>
            <a:pPr indent="0"/>
            <a:endParaRPr lang="en-US" sz="3200" b="0">
              <a:latin typeface="Times New Roman" panose="02020603050405020304" charset="0"/>
            </a:endParaRPr>
          </a:p>
          <a:p>
            <a:pPr indent="0"/>
            <a:r>
              <a:rPr lang="en-US" sz="3200" b="0">
                <a:latin typeface="Times New Roman" panose="02020603050405020304" charset="0"/>
              </a:rPr>
              <a:t>Smith, J.T. (2001). A comparison of milk and dark chocolate. </a:t>
            </a:r>
            <a:r>
              <a:rPr lang="en-US" sz="3200" b="0" i="1">
                <a:latin typeface="Times New Roman" panose="02020603050405020304" charset="0"/>
              </a:rPr>
              <a:t>Journal of Chocolatology, 4</a:t>
            </a:r>
            <a:r>
              <a:rPr lang="en-US" sz="3200" b="0">
                <a:latin typeface="Times New Roman" panose="02020603050405020304" charset="0"/>
              </a:rPr>
              <a:t>, 134-167.</a:t>
            </a:r>
            <a:endParaRPr lang="en-US" altLang="en-US" sz="3200" b="0"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810" y="6558280"/>
            <a:ext cx="1176718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200" b="0">
                <a:latin typeface="Times New Roman" panose="02020603050405020304" charset="0"/>
                <a:cs typeface="Times New Roman" panose="02020603050405020304" charset="0"/>
              </a:rPr>
              <a:t>Gordon Coleman, “In-text Citation in APA Style: Notes Sheet, Exercise, Answer Key”, https://urls.bccampus.ca/35.</a:t>
            </a:r>
            <a:endParaRPr lang="en-US" altLang="en-US" sz="12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4146776"/>
              </p:ext>
            </p:extLst>
          </p:nvPr>
        </p:nvGraphicFramePr>
        <p:xfrm>
          <a:off x="337136" y="994663"/>
          <a:ext cx="11657330" cy="432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If you are referring to the whole document or article, a page number is not necessary. 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(Smith, 2001)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For two authors, use an ampersand.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(Smith &amp; Jones, 2004)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If there are more than 3 authors, use “et al.” 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(Smith et al., 1996, p. 345)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author can be a group or institution.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(Simon Fraser University Library, 2004, p. 2)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If there is no author, you sometimes use the title of the item/article/webpage as author. If it is very long, use the first few words. 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Newspaper article: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(“Study finds”, 2003)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Book or report: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en-US" sz="2000" b="0" i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Annual Report</a:t>
                      </a: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, 2001)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513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-3810" y="6558280"/>
            <a:ext cx="1176718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200" b="0">
                <a:latin typeface="Times New Roman" panose="02020603050405020304" charset="0"/>
                <a:cs typeface="Times New Roman" panose="02020603050405020304" charset="0"/>
              </a:rPr>
              <a:t>Gordon Coleman, “In-text Citation in APA Style: Notes Sheet, Exercise, Answer Key”, https://urls.bccampus.ca/35.</a:t>
            </a:r>
            <a:endParaRPr lang="en-US" altLang="en-US" sz="1200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792766"/>
              </p:ext>
            </p:extLst>
          </p:nvPr>
        </p:nvGraphicFramePr>
        <p:xfrm>
          <a:off x="372038" y="1736555"/>
          <a:ext cx="11657330" cy="309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More than one item by the same author in the same year? Distinguish them with a, b, c. 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(Smith, 2001a, p. 45)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For long web documents with no page numbers, give the section and then paragraph. 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(Jones, 2002, Introduction section, para. 2)</a:t>
                      </a:r>
                      <a:endParaRPr lang="en-US" alt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Two citations in one set of parentheses: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different </a:t>
                      </a:r>
                      <a:r>
                        <a:rPr lang="en-US" altLang="zh-CN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resource</a:t>
                      </a:r>
                      <a:r>
                        <a:rPr lang="en-US" sz="2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s same author</a:t>
                      </a:r>
                      <a:endParaRPr lang="en-US" altLang="en-US" sz="2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(Jones, 2002, p. 45; Smith, 1999, p. 67)</a:t>
                      </a: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(Jones, 1999, 2002)</a:t>
                      </a:r>
                      <a:endParaRPr lang="en-US" altLang="en-US" sz="20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D136995-672C-4CB6-B514-7AF337449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79" y="5005580"/>
            <a:ext cx="2461337" cy="13783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Q3NjQxYmZmN2ZkODIxYWNiNTEzMzQyMTZmNzQ1MmMifQ=="/>
  <p:tag name="KSO_WPP_MARK_KEY" val="08450476-8837-4274-81b5-d310cae1144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8*i*8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8*i*9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8*i*10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9*i*9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9*i*10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0*i*9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0*i*10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frame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3*i*8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3*i*9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3*i*10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leftRight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4*i*8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4*i*9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4*i*10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topBottom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5*i*8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5*i*9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5*i*10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bottomTop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6*i*8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6*i*9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6*i*10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7*i*6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7*i*7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THUMBS_INDEX" val="1、2、3、4、5、6、7、8、9、10、11、12、13、15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582"/>
  <p:tag name="KSO_WM_TEMPLATE_MASTER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2*i*8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2*i*9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2*i*10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5*i*8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5*i*9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5*i*10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8*i*8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8*i*9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8*i*10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9*i*9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2*i*8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9*i*10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2*i*9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0*i*9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0*i*10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2*i*10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frame"/>
  <p:tag name="KSO_WM_SLIDE_BK_DARK_LIGHT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3*i*8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3*i*9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3*i*10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leftRight"/>
  <p:tag name="KSO_WM_SLIDE_BK_DARK_LIGHT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4*i*8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4*i*9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4*i*10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topBottom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5*i*8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5*i*9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5*i*10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bottomTop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6*i*8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6*i*9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6*i*10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7*i*6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7*i*7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5、6、7、8、9、10、11、12、13、15"/>
  <p:tag name="KSO_WM_SLIDE_ID" val="custom20202582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82"/>
  <p:tag name="KSO_WM_SLIDE_LAYOUT" val="a_b_f_j"/>
  <p:tag name="KSO_WM_SLIDE_LAYOUT_CNT" val="1_1_2_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极简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2_1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82"/>
  <p:tag name="KSO_WM_SLIDE_LAYOUT" val="a_b_l"/>
  <p:tag name="KSO_WM_SLIDE_LAYOUT_CNT" val="1_1_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582_2*l_h_i*1_1_1"/>
  <p:tag name="KSO_WM_TEMPLATE_CATEGORY" val="custom"/>
  <p:tag name="KSO_WM_TEMPLATE_INDEX" val="202025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82_2*l_h_a*1_1_1"/>
  <p:tag name="KSO_WM_TEMPLATE_CATEGORY" val="custom"/>
  <p:tag name="KSO_WM_TEMPLATE_INDEX" val="20202582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582_2*l_h_a*1_2_1"/>
  <p:tag name="KSO_WM_TEMPLATE_CATEGORY" val="custom"/>
  <p:tag name="KSO_WM_TEMPLATE_INDEX" val="20202582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582_2*l_h_i*1_2_1"/>
  <p:tag name="KSO_WM_TEMPLATE_CATEGORY" val="custom"/>
  <p:tag name="KSO_WM_TEMPLATE_INDEX" val="202025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82_2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82"/>
  <p:tag name="KSO_WM_SLIDE_LAYOUT" val="a_b_e_j"/>
  <p:tag name="KSO_WM_SLIDE_LAYOUT_CNT" val="1_1_1_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82_7*e*1"/>
  <p:tag name="KSO_WM_TEMPLATE_CATEGORY" val="custom"/>
  <p:tag name="KSO_WM_TEMPLATE_INDEX" val="20202582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2_7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82_7*b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d21ddb-6dc2-4b3f-91fd-5bf4e8c9d101}"/>
  <p:tag name="TABLE_ENDDRAG_ORIGIN_RECT" val="788*691"/>
  <p:tag name="TABLE_ENDDRAG_RECT" val="27*35*788*69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d21ddb-6dc2-4b3f-91fd-5bf4e8c9d101}"/>
  <p:tag name="TABLE_ENDDRAG_ORIGIN_RECT" val="788*691"/>
  <p:tag name="TABLE_ENDDRAG_RECT" val="27*35*788*69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82"/>
  <p:tag name="KSO_WM_SLIDE_LAYOUT" val="a_b_e_j"/>
  <p:tag name="KSO_WM_SLIDE_LAYOUT_CNT" val="1_1_1_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582_7*e*1"/>
  <p:tag name="KSO_WM_TEMPLATE_CATEGORY" val="custom"/>
  <p:tag name="KSO_WM_TEMPLATE_INDEX" val="20202582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82_7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82_7*b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82"/>
  <p:tag name="KSO_WM_SLIDE_LAYOUT" val="a_b_l"/>
  <p:tag name="KSO_WM_SLIDE_LAYOUT_CNT" val="1_1_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82_2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82"/>
  <p:tag name="KSO_WM_SLIDE_LAYOUT" val="a_b_l"/>
  <p:tag name="KSO_WM_SLIDE_LAYOUT_CNT" val="1_1_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582_2*a*1"/>
  <p:tag name="KSO_WM_TEMPLATE_CATEGORY" val="custom"/>
  <p:tag name="KSO_WM_TEMPLATE_INDEX" val="20202582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82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582"/>
  <p:tag name="KSO_WM_SLIDE_LAYOUT" val="a_f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THUMBS_INDEX" val="1、2、3、4、5、6、7、8、9、10、11、12、13、15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582"/>
  <p:tag name="KSO_WM_TEMPLATE_MASTER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5*i*8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5*i*9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5*i*10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DIAGRAM_IS_NEED_ADD_PATH_ANIM" val="0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000000"/>
      </a:accent1>
      <a:accent2>
        <a:srgbClr val="20201E"/>
      </a:accent2>
      <a:accent3>
        <a:srgbClr val="40403C"/>
      </a:accent3>
      <a:accent4>
        <a:srgbClr val="615F59"/>
      </a:accent4>
      <a:accent5>
        <a:srgbClr val="817F77"/>
      </a:accent5>
      <a:accent6>
        <a:srgbClr val="A19F9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000000"/>
      </a:accent1>
      <a:accent2>
        <a:srgbClr val="20201E"/>
      </a:accent2>
      <a:accent3>
        <a:srgbClr val="40403C"/>
      </a:accent3>
      <a:accent4>
        <a:srgbClr val="615F59"/>
      </a:accent4>
      <a:accent5>
        <a:srgbClr val="817F77"/>
      </a:accent5>
      <a:accent6>
        <a:srgbClr val="A19F9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2643</Words>
  <Application>Microsoft Office PowerPoint</Application>
  <PresentationFormat>宽屏</PresentationFormat>
  <Paragraphs>183</Paragraphs>
  <Slides>37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等线</vt:lpstr>
      <vt:lpstr>汉仪旗黑-85S</vt:lpstr>
      <vt:lpstr>微软雅黑</vt:lpstr>
      <vt:lpstr>Arial</vt:lpstr>
      <vt:lpstr>Calibri</vt:lpstr>
      <vt:lpstr>Calibri Light</vt:lpstr>
      <vt:lpstr>Cambria</vt:lpstr>
      <vt:lpstr>Forte</vt:lpstr>
      <vt:lpstr>Oxygen</vt:lpstr>
      <vt:lpstr>Rockwell</vt:lpstr>
      <vt:lpstr>Times New Roman</vt:lpstr>
      <vt:lpstr>Wingdings</vt:lpstr>
      <vt:lpstr>1_Office 主题​​</vt:lpstr>
      <vt:lpstr>2_Office 主题​​</vt:lpstr>
      <vt:lpstr>Atlas</vt:lpstr>
      <vt:lpstr>Bibliography  ——ENG 1430 (Ⅱ)</vt:lpstr>
      <vt:lpstr>Game Time!</vt:lpstr>
      <vt:lpstr>About “APA”</vt:lpstr>
      <vt:lpstr>PowerPoint 演示文稿</vt:lpstr>
      <vt:lpstr>Citation</vt:lpstr>
      <vt:lpstr>PowerPoint 演示文稿</vt:lpstr>
      <vt:lpstr>PowerPoint 演示文稿</vt:lpstr>
      <vt:lpstr>PowerPoint 演示文稿</vt:lpstr>
      <vt:lpstr>PowerPoint 演示文稿</vt:lpstr>
      <vt:lpstr>Citation</vt:lpstr>
      <vt:lpstr>Journal article</vt:lpstr>
      <vt:lpstr>Journal article – find the errors</vt:lpstr>
      <vt:lpstr>Journal article – find the errors</vt:lpstr>
      <vt:lpstr>Book reference</vt:lpstr>
      <vt:lpstr>Edited Book reference</vt:lpstr>
      <vt:lpstr>Book reference – Chapter in an edited book</vt:lpstr>
      <vt:lpstr>Book chapter – find the errors</vt:lpstr>
      <vt:lpstr>Book chapter – right version</vt:lpstr>
      <vt:lpstr>Webpage or Piece of Online Content </vt:lpstr>
      <vt:lpstr>Newspaper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“APA”</dc:title>
  <dc:creator>Wir.Ze</dc:creator>
  <cp:lastModifiedBy>Pengyu Lin</cp:lastModifiedBy>
  <cp:revision>36</cp:revision>
  <dcterms:created xsi:type="dcterms:W3CDTF">2022-10-23T09:44:00Z</dcterms:created>
  <dcterms:modified xsi:type="dcterms:W3CDTF">2025-05-16T03:38:20Z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5A8D9793836E4B4D8C99E20093036BA6</vt:lpwstr>
  </property>
  <property fmtid="{D5CDD505-2E9C-101B-9397-08002B2CF9AE}" pid="3" name="KSOProductBuildVer">
    <vt:lpwstr>2052-11.1.0.14309</vt:lpwstr>
  </property>
</Properties>
</file>